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handoutMasterIdLst>
    <p:handoutMasterId r:id="rId38"/>
  </p:handoutMasterIdLst>
  <p:sldIdLst>
    <p:sldId id="619" r:id="rId2"/>
    <p:sldId id="620" r:id="rId3"/>
    <p:sldId id="621" r:id="rId4"/>
    <p:sldId id="640" r:id="rId5"/>
    <p:sldId id="540" r:id="rId6"/>
    <p:sldId id="605" r:id="rId7"/>
    <p:sldId id="417" r:id="rId8"/>
    <p:sldId id="533" r:id="rId9"/>
    <p:sldId id="623" r:id="rId10"/>
    <p:sldId id="624" r:id="rId11"/>
    <p:sldId id="469" r:id="rId12"/>
    <p:sldId id="544" r:id="rId13"/>
    <p:sldId id="612" r:id="rId14"/>
    <p:sldId id="613" r:id="rId15"/>
    <p:sldId id="550" r:id="rId16"/>
    <p:sldId id="614" r:id="rId17"/>
    <p:sldId id="615" r:id="rId18"/>
    <p:sldId id="616" r:id="rId19"/>
    <p:sldId id="617" r:id="rId20"/>
    <p:sldId id="618" r:id="rId21"/>
    <p:sldId id="564" r:id="rId22"/>
    <p:sldId id="632" r:id="rId23"/>
    <p:sldId id="633" r:id="rId24"/>
    <p:sldId id="634" r:id="rId25"/>
    <p:sldId id="635" r:id="rId26"/>
    <p:sldId id="636" r:id="rId27"/>
    <p:sldId id="637" r:id="rId28"/>
    <p:sldId id="638" r:id="rId29"/>
    <p:sldId id="639" r:id="rId30"/>
    <p:sldId id="631" r:id="rId31"/>
    <p:sldId id="625" r:id="rId32"/>
    <p:sldId id="626" r:id="rId33"/>
    <p:sldId id="627" r:id="rId34"/>
    <p:sldId id="629" r:id="rId35"/>
    <p:sldId id="630" r:id="rId36"/>
  </p:sldIdLst>
  <p:sldSz cx="9144000" cy="6858000" type="screen4x3"/>
  <p:notesSz cx="7023100" cy="93091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78012" autoAdjust="0"/>
  </p:normalViewPr>
  <p:slideViewPr>
    <p:cSldViewPr>
      <p:cViewPr varScale="1">
        <p:scale>
          <a:sx n="53" d="100"/>
          <a:sy n="53" d="100"/>
        </p:scale>
        <p:origin x="-1824" y="-62"/>
      </p:cViewPr>
      <p:guideLst>
        <p:guide orient="horz" pos="2160"/>
        <p:guide pos="2880"/>
      </p:guideLst>
    </p:cSldViewPr>
  </p:slideViewPr>
  <p:notesTextViewPr>
    <p:cViewPr>
      <p:scale>
        <a:sx n="100" d="100"/>
        <a:sy n="100" d="100"/>
      </p:scale>
      <p:origin x="0" y="0"/>
    </p:cViewPr>
  </p:notesTextViewPr>
  <p:notesViewPr>
    <p:cSldViewPr>
      <p:cViewPr varScale="1">
        <p:scale>
          <a:sx n="64" d="100"/>
          <a:sy n="64" d="100"/>
        </p:scale>
        <p:origin x="-1608" y="-91"/>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8275" y="0"/>
            <a:ext cx="3043238" cy="465138"/>
          </a:xfrm>
          <a:prstGeom prst="rect">
            <a:avLst/>
          </a:prstGeom>
        </p:spPr>
        <p:txBody>
          <a:bodyPr vert="horz" lIns="91440" tIns="45720" rIns="91440" bIns="45720" rtlCol="0"/>
          <a:lstStyle>
            <a:lvl1pPr algn="r">
              <a:defRPr sz="1200"/>
            </a:lvl1pPr>
          </a:lstStyle>
          <a:p>
            <a:fld id="{5AB7E574-4BFE-41C6-8117-A2B78DD4442A}" type="datetimeFigureOut">
              <a:rPr lang="en-US" smtClean="0"/>
              <a:pPr/>
              <a:t>9/4/2013</a:t>
            </a:fld>
            <a:endParaRPr lang="en-US"/>
          </a:p>
        </p:txBody>
      </p:sp>
      <p:sp>
        <p:nvSpPr>
          <p:cNvPr id="4" name="Footer Placeholder 3"/>
          <p:cNvSpPr>
            <a:spLocks noGrp="1"/>
          </p:cNvSpPr>
          <p:nvPr>
            <p:ph type="ftr" sz="quarter" idx="2"/>
          </p:nvPr>
        </p:nvSpPr>
        <p:spPr>
          <a:xfrm>
            <a:off x="0" y="8842375"/>
            <a:ext cx="3043238"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8275" y="8842375"/>
            <a:ext cx="3043238" cy="465138"/>
          </a:xfrm>
          <a:prstGeom prst="rect">
            <a:avLst/>
          </a:prstGeom>
        </p:spPr>
        <p:txBody>
          <a:bodyPr vert="horz" lIns="91440" tIns="45720" rIns="91440" bIns="45720" rtlCol="0" anchor="b"/>
          <a:lstStyle>
            <a:lvl1pPr algn="r">
              <a:defRPr sz="1200"/>
            </a:lvl1pPr>
          </a:lstStyle>
          <a:p>
            <a:fld id="{F46C3425-7E1A-4060-8ADF-E67FD37F79D5}" type="slidenum">
              <a:rPr lang="en-US" smtClean="0"/>
              <a:pPr/>
              <a:t>‹#›</a:t>
            </a:fld>
            <a:endParaRPr lang="en-US"/>
          </a:p>
        </p:txBody>
      </p:sp>
    </p:spTree>
    <p:extLst>
      <p:ext uri="{BB962C8B-B14F-4D97-AF65-F5344CB8AC3E}">
        <p14:creationId xmlns:p14="http://schemas.microsoft.com/office/powerpoint/2010/main" val="12837253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fontAlgn="auto">
              <a:spcBef>
                <a:spcPts val="0"/>
              </a:spcBef>
              <a:spcAft>
                <a:spcPts val="0"/>
              </a:spcAft>
              <a:defRPr sz="1200" smtClean="0">
                <a:latin typeface="+mn-lt"/>
              </a:defRPr>
            </a:lvl1pPr>
          </a:lstStyle>
          <a:p>
            <a:pPr>
              <a:defRPr/>
            </a:pPr>
            <a:endParaRPr lang="en-US"/>
          </a:p>
        </p:txBody>
      </p:sp>
      <p:sp>
        <p:nvSpPr>
          <p:cNvPr id="3" name="Date Placeholder 2"/>
          <p:cNvSpPr>
            <a:spLocks noGrp="1"/>
          </p:cNvSpPr>
          <p:nvPr>
            <p:ph type="dt" idx="1"/>
          </p:nvPr>
        </p:nvSpPr>
        <p:spPr>
          <a:xfrm>
            <a:off x="3978132" y="0"/>
            <a:ext cx="3043343" cy="465455"/>
          </a:xfrm>
          <a:prstGeom prst="rect">
            <a:avLst/>
          </a:prstGeom>
        </p:spPr>
        <p:txBody>
          <a:bodyPr vert="horz" lIns="93324" tIns="46662" rIns="93324" bIns="46662" rtlCol="0"/>
          <a:lstStyle>
            <a:lvl1pPr algn="r" fontAlgn="auto">
              <a:spcBef>
                <a:spcPts val="0"/>
              </a:spcBef>
              <a:spcAft>
                <a:spcPts val="0"/>
              </a:spcAft>
              <a:defRPr sz="1200" smtClean="0">
                <a:latin typeface="+mn-lt"/>
              </a:defRPr>
            </a:lvl1pPr>
          </a:lstStyle>
          <a:p>
            <a:pPr>
              <a:defRPr/>
            </a:pPr>
            <a:fld id="{58BFA55B-E6B8-4A52-8F7F-9113BA9A45DF}" type="datetimeFigureOut">
              <a:rPr lang="en-US"/>
              <a:pPr>
                <a:defRPr/>
              </a:pPr>
              <a:t>9/4/2013</a:t>
            </a:fld>
            <a:endParaRPr lang="en-US"/>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24" tIns="46662" rIns="93324" bIns="46662" rtlCol="0" anchor="ctr"/>
          <a:lstStyle/>
          <a:p>
            <a:pPr lvl="0"/>
            <a:endParaRPr lang="en-US" noProof="0" smtClean="0"/>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24" tIns="46662" rIns="93324" bIns="46662"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842029"/>
            <a:ext cx="3043343" cy="465455"/>
          </a:xfrm>
          <a:prstGeom prst="rect">
            <a:avLst/>
          </a:prstGeom>
        </p:spPr>
        <p:txBody>
          <a:bodyPr vert="horz" lIns="93324" tIns="46662" rIns="93324" bIns="46662" rtlCol="0" anchor="b"/>
          <a:lstStyle>
            <a:lvl1pPr algn="l" fontAlgn="auto">
              <a:spcBef>
                <a:spcPts val="0"/>
              </a:spcBef>
              <a:spcAft>
                <a:spcPts val="0"/>
              </a:spcAft>
              <a:defRPr sz="1200" smtClean="0">
                <a:latin typeface="+mn-lt"/>
              </a:defRPr>
            </a:lvl1pPr>
          </a:lstStyle>
          <a:p>
            <a:pPr>
              <a:defRPr/>
            </a:pPr>
            <a:endParaRPr lang="en-US"/>
          </a:p>
        </p:txBody>
      </p:sp>
      <p:sp>
        <p:nvSpPr>
          <p:cNvPr id="7" name="Slide Number Placeholder 6"/>
          <p:cNvSpPr>
            <a:spLocks noGrp="1"/>
          </p:cNvSpPr>
          <p:nvPr>
            <p:ph type="sldNum" sz="quarter" idx="5"/>
          </p:nvPr>
        </p:nvSpPr>
        <p:spPr>
          <a:xfrm>
            <a:off x="3978132" y="8842029"/>
            <a:ext cx="3043343" cy="465455"/>
          </a:xfrm>
          <a:prstGeom prst="rect">
            <a:avLst/>
          </a:prstGeom>
        </p:spPr>
        <p:txBody>
          <a:bodyPr vert="horz" lIns="93324" tIns="46662" rIns="93324" bIns="46662" rtlCol="0" anchor="b"/>
          <a:lstStyle>
            <a:lvl1pPr algn="r" fontAlgn="auto">
              <a:spcBef>
                <a:spcPts val="0"/>
              </a:spcBef>
              <a:spcAft>
                <a:spcPts val="0"/>
              </a:spcAft>
              <a:defRPr sz="1200" smtClean="0">
                <a:latin typeface="+mn-lt"/>
              </a:defRPr>
            </a:lvl1pPr>
          </a:lstStyle>
          <a:p>
            <a:pPr>
              <a:defRPr/>
            </a:pPr>
            <a:fld id="{2A95D1F0-FEE0-4171-BBF6-AAD8D6D6DD91}" type="slidenum">
              <a:rPr lang="en-US"/>
              <a:pPr>
                <a:defRPr/>
              </a:pPr>
              <a:t>‹#›</a:t>
            </a:fld>
            <a:endParaRPr lang="en-US"/>
          </a:p>
        </p:txBody>
      </p:sp>
    </p:spTree>
    <p:extLst>
      <p:ext uri="{BB962C8B-B14F-4D97-AF65-F5344CB8AC3E}">
        <p14:creationId xmlns:p14="http://schemas.microsoft.com/office/powerpoint/2010/main" val="243400235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noFill/>
          <a:ln>
            <a:solidFill>
              <a:srgbClr val="000000"/>
            </a:solidFill>
            <a:miter lim="800000"/>
            <a:headEnd/>
            <a:tailEnd/>
          </a:ln>
        </p:spPr>
      </p:sp>
      <p:sp>
        <p:nvSpPr>
          <p:cNvPr id="614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buFont typeface="Arial" pitchFamily="34" charset="0"/>
              <a:buChar char="•"/>
            </a:pPr>
            <a:endParaRPr lang="en-US" dirty="0" smtClean="0"/>
          </a:p>
        </p:txBody>
      </p:sp>
      <p:sp>
        <p:nvSpPr>
          <p:cNvPr id="61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6D3B7C-FCA6-4E6D-8A00-283C7B931CEF}" type="slidenum">
              <a:rPr lang="en-US">
                <a:latin typeface="Arial" charset="0"/>
              </a:rPr>
              <a:pPr fontAlgn="base">
                <a:spcBef>
                  <a:spcPct val="0"/>
                </a:spcBef>
                <a:spcAft>
                  <a:spcPct val="0"/>
                </a:spcAft>
              </a:pPr>
              <a:t>1</a:t>
            </a:fld>
            <a:endParaRPr lang="en-US">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600" dirty="0"/>
              <a:t>Brooke</a:t>
            </a:r>
          </a:p>
          <a:p>
            <a:pPr marL="171689" indent="-171689">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US" sz="1600" dirty="0" smtClean="0"/>
              <a:t>James</a:t>
            </a:r>
            <a:endParaRPr lang="en-US" sz="1600"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James</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James</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James, since s=0 then x-r divides p(x) evenly.</a:t>
            </a: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baseline="0" dirty="0" smtClean="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 Since the dose</a:t>
            </a:r>
            <a:r>
              <a:rPr lang="en-US" baseline="0" dirty="0" smtClean="0"/>
              <a:t> is 250 mg right after the first dose she will have 250mg.</a:t>
            </a:r>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 For the second dose</a:t>
            </a:r>
            <a:r>
              <a:rPr lang="en-US" baseline="0" dirty="0" smtClean="0"/>
              <a:t> there is the 250 mg plus 4% of dose 1.</a:t>
            </a:r>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 For the third dose</a:t>
            </a:r>
            <a:r>
              <a:rPr lang="en-US" baseline="0" dirty="0" smtClean="0"/>
              <a:t> there is the 250 mg plus 4% of dose 2.</a:t>
            </a:r>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noFill/>
          <a:ln>
            <a:solidFill>
              <a:srgbClr val="000000"/>
            </a:solidFill>
            <a:miter lim="800000"/>
            <a:headEnd/>
            <a:tailEnd/>
          </a:ln>
        </p:spPr>
      </p:sp>
      <p:sp>
        <p:nvSpPr>
          <p:cNvPr id="614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James &amp; Brooke</a:t>
            </a:r>
          </a:p>
        </p:txBody>
      </p:sp>
      <p:sp>
        <p:nvSpPr>
          <p:cNvPr id="61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6D3B7C-FCA6-4E6D-8A00-283C7B931CEF}" type="slidenum">
              <a:rPr lang="en-US">
                <a:latin typeface="Arial" charset="0"/>
              </a:rPr>
              <a:pPr fontAlgn="base">
                <a:spcBef>
                  <a:spcPct val="0"/>
                </a:spcBef>
                <a:spcAft>
                  <a:spcPct val="0"/>
                </a:spcAft>
              </a:pPr>
              <a:t>2</a:t>
            </a:fld>
            <a:endParaRPr lang="en-US">
              <a:latin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 For the fourth dose</a:t>
                </a:r>
                <a:r>
                  <a:rPr lang="en-US" baseline="0" dirty="0" smtClean="0"/>
                  <a:t> there is the 250 mg plus 4% of dose 3. Using the pattern we see emerging.   This task in Illustrative continues on to use the pattern of a finite geometric series.</a:t>
                </a:r>
                <a14:m>
                  <m:oMath xmlns:m="http://schemas.openxmlformats.org/officeDocument/2006/math">
                    <m:sSub>
                      <m:sSubPr>
                        <m:ctrlPr>
                          <a:rPr lang="en-US" i="1" baseline="0" smtClean="0">
                            <a:latin typeface="Cambria Math"/>
                          </a:rPr>
                        </m:ctrlPr>
                      </m:sSubPr>
                      <m:e>
                        <m:r>
                          <a:rPr lang="en-US" b="0" i="1" baseline="0" smtClean="0">
                            <a:latin typeface="Cambria Math"/>
                          </a:rPr>
                          <m:t>𝑎</m:t>
                        </m:r>
                      </m:e>
                      <m:sub>
                        <m:r>
                          <a:rPr lang="en-US" b="0" i="1" baseline="0" smtClean="0">
                            <a:latin typeface="Cambria Math"/>
                          </a:rPr>
                          <m:t>1</m:t>
                        </m:r>
                      </m:sub>
                    </m:sSub>
                    <m:r>
                      <a:rPr lang="en-US" b="0" i="1" baseline="0" smtClean="0">
                        <a:latin typeface="Cambria Math"/>
                      </a:rPr>
                      <m:t>(</m:t>
                    </m:r>
                    <m:f>
                      <m:fPr>
                        <m:ctrlPr>
                          <a:rPr lang="en-US" b="0" i="1" baseline="0" smtClean="0">
                            <a:latin typeface="Cambria Math"/>
                          </a:rPr>
                        </m:ctrlPr>
                      </m:fPr>
                      <m:num>
                        <m:r>
                          <a:rPr lang="en-US" b="0" i="1" baseline="0" smtClean="0">
                            <a:latin typeface="Cambria Math"/>
                          </a:rPr>
                          <m:t>1−</m:t>
                        </m:r>
                        <m:sSup>
                          <m:sSupPr>
                            <m:ctrlPr>
                              <a:rPr lang="en-US" b="0" i="1" baseline="0" smtClean="0">
                                <a:latin typeface="Cambria Math"/>
                              </a:rPr>
                            </m:ctrlPr>
                          </m:sSupPr>
                          <m:e>
                            <m:r>
                              <a:rPr lang="en-US" b="0" i="1" baseline="0" smtClean="0">
                                <a:latin typeface="Cambria Math"/>
                              </a:rPr>
                              <m:t>𝑟</m:t>
                            </m:r>
                          </m:e>
                          <m:sup>
                            <m:r>
                              <a:rPr lang="en-US" b="0" i="1" baseline="0" smtClean="0">
                                <a:latin typeface="Cambria Math"/>
                              </a:rPr>
                              <m:t>𝑛</m:t>
                            </m:r>
                          </m:sup>
                        </m:sSup>
                      </m:num>
                      <m:den>
                        <m:r>
                          <a:rPr lang="en-US" b="0" i="1" baseline="0" smtClean="0">
                            <a:latin typeface="Cambria Math"/>
                          </a:rPr>
                          <m:t>1−</m:t>
                        </m:r>
                        <m:r>
                          <a:rPr lang="en-US" b="0" i="1" baseline="0" smtClean="0">
                            <a:latin typeface="Cambria Math"/>
                          </a:rPr>
                          <m:t>𝑟</m:t>
                        </m:r>
                      </m:den>
                    </m:f>
                    <m:r>
                      <a:rPr lang="en-US" b="0" i="1" baseline="0" smtClean="0">
                        <a:latin typeface="Cambria Math"/>
                      </a:rPr>
                      <m:t>)</m:t>
                    </m:r>
                  </m:oMath>
                </a14:m>
                <a:endParaRPr lang="en-US" baseline="0" dirty="0" smtClean="0"/>
              </a:p>
            </p:txBody>
          </p:sp>
        </mc:Choice>
        <mc:Fallback xmlns="">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 For the fourth </a:t>
                </a:r>
                <a:r>
                  <a:rPr lang="en-US" dirty="0" smtClean="0"/>
                  <a:t>dose</a:t>
                </a:r>
                <a:r>
                  <a:rPr lang="en-US" baseline="0" dirty="0" smtClean="0"/>
                  <a:t> there is the 250 mg plus 4% of dose </a:t>
                </a:r>
                <a:r>
                  <a:rPr lang="en-US" baseline="0" dirty="0" smtClean="0"/>
                  <a:t>3. Using the pattern we see emerging.   This task in Illustrative continues on to use the pattern of a finite geometric series.</a:t>
                </a:r>
                <a:r>
                  <a:rPr lang="en-US" b="0" i="0" baseline="0" smtClean="0">
                    <a:latin typeface="Cambria Math"/>
                  </a:rPr>
                  <a:t>𝑎_1 ((1−𝑟^𝑛)/(1−𝑟))</a:t>
                </a:r>
                <a:endParaRPr lang="en-US" baseline="0" dirty="0" smtClean="0"/>
              </a:p>
            </p:txBody>
          </p:sp>
        </mc:Fallback>
      </mc:AlternateContent>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James</a:t>
            </a: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742218" lvl="1" indent="-285750" defTabSz="912843">
              <a:buFont typeface="Wingdings" pitchFamily="2" charset="2"/>
              <a:buChar char="Ø"/>
              <a:defRPr/>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06">
              <a:defRPr/>
            </a:pPr>
            <a:r>
              <a:rPr lang="en-US" dirty="0" smtClean="0"/>
              <a:t>Brooke:</a:t>
            </a: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06">
              <a:defRPr/>
            </a:pPr>
            <a:r>
              <a:rPr lang="en-US" dirty="0" smtClean="0"/>
              <a:t>Brooke:</a:t>
            </a: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06">
              <a:defRPr/>
            </a:pPr>
            <a:r>
              <a:rPr lang="en-US" dirty="0" smtClean="0"/>
              <a:t>Brooke:</a:t>
            </a: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06">
              <a:defRPr/>
            </a:pPr>
            <a:r>
              <a:rPr lang="en-US" dirty="0" smtClean="0"/>
              <a:t>Brooke</a:t>
            </a: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06">
              <a:defRPr/>
            </a:pPr>
            <a:r>
              <a:rPr lang="en-US" dirty="0" smtClean="0"/>
              <a:t>Brooke</a:t>
            </a: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06">
              <a:defRPr/>
            </a:pPr>
            <a:r>
              <a:rPr lang="en-US" dirty="0" smtClean="0"/>
              <a:t>Brooke</a:t>
            </a: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06">
              <a:defRPr/>
            </a:pPr>
            <a:r>
              <a:rPr lang="en-US" dirty="0" smtClean="0"/>
              <a:t>Brooke</a:t>
            </a: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98713" y="698500"/>
            <a:ext cx="2225675" cy="1670050"/>
          </a:xfrm>
        </p:spPr>
      </p:sp>
      <p:sp>
        <p:nvSpPr>
          <p:cNvPr id="3" name="Notes Placeholder 2"/>
          <p:cNvSpPr>
            <a:spLocks noGrp="1"/>
          </p:cNvSpPr>
          <p:nvPr>
            <p:ph type="body" idx="1"/>
          </p:nvPr>
        </p:nvSpPr>
        <p:spPr>
          <a:xfrm>
            <a:off x="311151" y="2520951"/>
            <a:ext cx="6400800" cy="6089968"/>
          </a:xfrm>
        </p:spPr>
        <p:txBody>
          <a:bodyPr>
            <a:normAutofit/>
          </a:bodyPr>
          <a:lstStyle/>
          <a:p>
            <a:pPr marL="0" indent="0">
              <a:buFont typeface="Arial" pitchFamily="34" charset="0"/>
              <a:buNone/>
            </a:pPr>
            <a:r>
              <a:rPr lang="en-US" sz="1600" dirty="0" smtClean="0"/>
              <a:t>James</a:t>
            </a:r>
            <a:endParaRPr lang="en-US" sz="1600"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Brooke</a:t>
            </a: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Brooke</a:t>
            </a:r>
          </a:p>
          <a:p>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sz="1600" dirty="0" smtClean="0"/>
              <a:t>James &amp; Brooke</a:t>
            </a:r>
            <a:endParaRPr lang="en-US" sz="1600"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35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C535D452-1CAC-4FB2-BBE0-1B1A465A7A4D}" type="slidenum">
              <a:rPr lang="en-US"/>
              <a:pPr/>
              <a:t>4</a:t>
            </a:fld>
            <a:endParaRPr lang="en-US"/>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r>
              <a:rPr lang="en-GB" dirty="0" smtClean="0"/>
              <a:t>James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06">
              <a:defRPr/>
            </a:pPr>
            <a:r>
              <a:rPr lang="en-US" dirty="0" smtClean="0"/>
              <a:t>Brooke</a:t>
            </a:r>
          </a:p>
          <a:p>
            <a:pPr>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06">
              <a:defRPr/>
            </a:pPr>
            <a:r>
              <a:rPr lang="en-US" dirty="0" smtClean="0"/>
              <a:t>Brooke:</a:t>
            </a:r>
            <a:endParaRPr lang="en-US"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US" sz="1600" dirty="0" smtClean="0"/>
              <a:t>Brooke</a:t>
            </a:r>
            <a:endParaRPr lang="en-US" sz="1600"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US" sz="1600" dirty="0" smtClean="0"/>
              <a:t>Brooke</a:t>
            </a:r>
            <a:endParaRPr lang="en-US" sz="1600"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US" sz="1600" dirty="0" smtClean="0"/>
              <a:t>Brooke</a:t>
            </a:r>
            <a:endParaRPr lang="en-US" sz="1600" dirty="0"/>
          </a:p>
        </p:txBody>
      </p:sp>
      <p:sp>
        <p:nvSpPr>
          <p:cNvPr id="4" name="Slide Number Placeholder 3"/>
          <p:cNvSpPr>
            <a:spLocks noGrp="1"/>
          </p:cNvSpPr>
          <p:nvPr>
            <p:ph type="sldNum" sz="quarter" idx="10"/>
          </p:nvPr>
        </p:nvSpPr>
        <p:spPr/>
        <p:txBody>
          <a:bodyPr/>
          <a:lstStyle/>
          <a:p>
            <a:pPr>
              <a:defRPr/>
            </a:pPr>
            <a:fld id="{2A95D1F0-FEE0-4171-BBF6-AAD8D6D6DD91}"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2D455722-A9B4-4540-80DC-D13700BA2660}" type="datetimeFigureOut">
              <a:rPr lang="en-US"/>
              <a:pPr>
                <a:defRPr/>
              </a:pPr>
              <a:t>9/4/2013</a:t>
            </a:fld>
            <a:endParaRPr lang="en-US"/>
          </a:p>
        </p:txBody>
      </p:sp>
      <p:sp>
        <p:nvSpPr>
          <p:cNvPr id="5" name="Slide Number Placeholder 5"/>
          <p:cNvSpPr>
            <a:spLocks noGrp="1"/>
          </p:cNvSpPr>
          <p:nvPr>
            <p:ph type="sldNum" sz="quarter" idx="11"/>
          </p:nvPr>
        </p:nvSpPr>
        <p:spPr/>
        <p:txBody>
          <a:bodyPr/>
          <a:lstStyle>
            <a:lvl1pPr>
              <a:defRPr/>
            </a:lvl1pPr>
          </a:lstStyle>
          <a:p>
            <a:pPr>
              <a:defRPr/>
            </a:pPr>
            <a:fld id="{7D3F07CB-545B-4FAC-B891-1A08A2F46C36}"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03816B7-0D84-4394-A043-0DCB5CE3AA5C}" type="datetimeFigureOut">
              <a:rPr lang="en-US"/>
              <a:pPr>
                <a:defRPr/>
              </a:pPr>
              <a:t>9/4/2013</a:t>
            </a:fld>
            <a:endParaRPr lang="en-US"/>
          </a:p>
        </p:txBody>
      </p:sp>
      <p:sp>
        <p:nvSpPr>
          <p:cNvPr id="5" name="Slide Number Placeholder 5"/>
          <p:cNvSpPr>
            <a:spLocks noGrp="1"/>
          </p:cNvSpPr>
          <p:nvPr>
            <p:ph type="sldNum" sz="quarter" idx="11"/>
          </p:nvPr>
        </p:nvSpPr>
        <p:spPr/>
        <p:txBody>
          <a:bodyPr/>
          <a:lstStyle>
            <a:lvl1pPr>
              <a:defRPr/>
            </a:lvl1pPr>
          </a:lstStyle>
          <a:p>
            <a:pPr>
              <a:defRPr/>
            </a:pPr>
            <a:fld id="{CD807065-8CE4-4038-BC35-61F26DB01A1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0D012BF-B209-4445-A89E-7FB2872DF2C2}" type="datetimeFigureOut">
              <a:rPr lang="en-US"/>
              <a:pPr>
                <a:defRPr/>
              </a:pPr>
              <a:t>9/4/2013</a:t>
            </a:fld>
            <a:endParaRPr lang="en-US"/>
          </a:p>
        </p:txBody>
      </p:sp>
      <p:sp>
        <p:nvSpPr>
          <p:cNvPr id="5" name="Slide Number Placeholder 5"/>
          <p:cNvSpPr>
            <a:spLocks noGrp="1"/>
          </p:cNvSpPr>
          <p:nvPr>
            <p:ph type="sldNum" sz="quarter" idx="11"/>
          </p:nvPr>
        </p:nvSpPr>
        <p:spPr/>
        <p:txBody>
          <a:bodyPr/>
          <a:lstStyle>
            <a:lvl1pPr>
              <a:defRPr/>
            </a:lvl1pPr>
          </a:lstStyle>
          <a:p>
            <a:pPr>
              <a:defRPr/>
            </a:pPr>
            <a:fld id="{06CBF901-778F-42D2-96F1-EE232143EF7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0DEA37E-02F4-436F-B890-43226EA9BC48}" type="datetimeFigureOut">
              <a:rPr lang="en-US"/>
              <a:pPr>
                <a:defRPr/>
              </a:pPr>
              <a:t>9/4/2013</a:t>
            </a:fld>
            <a:endParaRPr lang="en-US"/>
          </a:p>
        </p:txBody>
      </p:sp>
      <p:sp>
        <p:nvSpPr>
          <p:cNvPr id="5" name="Slide Number Placeholder 5"/>
          <p:cNvSpPr>
            <a:spLocks noGrp="1"/>
          </p:cNvSpPr>
          <p:nvPr>
            <p:ph type="sldNum" sz="quarter" idx="11"/>
          </p:nvPr>
        </p:nvSpPr>
        <p:spPr/>
        <p:txBody>
          <a:bodyPr/>
          <a:lstStyle>
            <a:lvl1pPr>
              <a:defRPr/>
            </a:lvl1pPr>
          </a:lstStyle>
          <a:p>
            <a:pPr>
              <a:defRPr/>
            </a:pPr>
            <a:fld id="{6D1DF973-4913-44A9-9C34-A61CF21E5BF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9B13896-3AA0-4CBF-85BE-631E084B481C}" type="datetimeFigureOut">
              <a:rPr lang="en-US"/>
              <a:pPr>
                <a:defRPr/>
              </a:pPr>
              <a:t>9/4/2013</a:t>
            </a:fld>
            <a:endParaRPr lang="en-US"/>
          </a:p>
        </p:txBody>
      </p:sp>
      <p:sp>
        <p:nvSpPr>
          <p:cNvPr id="5" name="Slide Number Placeholder 5"/>
          <p:cNvSpPr>
            <a:spLocks noGrp="1"/>
          </p:cNvSpPr>
          <p:nvPr>
            <p:ph type="sldNum" sz="quarter" idx="11"/>
          </p:nvPr>
        </p:nvSpPr>
        <p:spPr/>
        <p:txBody>
          <a:bodyPr/>
          <a:lstStyle>
            <a:lvl1pPr>
              <a:defRPr/>
            </a:lvl1pPr>
          </a:lstStyle>
          <a:p>
            <a:pPr>
              <a:defRPr/>
            </a:pPr>
            <a:fld id="{BFD4266F-16A2-4AC8-BB72-898D524891FD}"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8C89684E-17FA-4239-9274-27CFEAB3FE03}" type="datetimeFigureOut">
              <a:rPr lang="en-US"/>
              <a:pPr>
                <a:defRPr/>
              </a:pPr>
              <a:t>9/4/2013</a:t>
            </a:fld>
            <a:endParaRPr lang="en-US"/>
          </a:p>
        </p:txBody>
      </p:sp>
      <p:sp>
        <p:nvSpPr>
          <p:cNvPr id="6" name="Slide Number Placeholder 5"/>
          <p:cNvSpPr>
            <a:spLocks noGrp="1"/>
          </p:cNvSpPr>
          <p:nvPr>
            <p:ph type="sldNum" sz="quarter" idx="11"/>
          </p:nvPr>
        </p:nvSpPr>
        <p:spPr/>
        <p:txBody>
          <a:bodyPr/>
          <a:lstStyle>
            <a:lvl1pPr>
              <a:defRPr/>
            </a:lvl1pPr>
          </a:lstStyle>
          <a:p>
            <a:pPr>
              <a:defRPr/>
            </a:pPr>
            <a:fld id="{C3D409FD-1D34-4EA1-B4AC-9E903D4A81B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8C10DB1-01DA-48AB-9F99-ED40CAF55822}" type="datetimeFigureOut">
              <a:rPr lang="en-US"/>
              <a:pPr>
                <a:defRPr/>
              </a:pPr>
              <a:t>9/4/2013</a:t>
            </a:fld>
            <a:endParaRPr lang="en-US"/>
          </a:p>
        </p:txBody>
      </p:sp>
      <p:sp>
        <p:nvSpPr>
          <p:cNvPr id="8" name="Slide Number Placeholder 5"/>
          <p:cNvSpPr>
            <a:spLocks noGrp="1"/>
          </p:cNvSpPr>
          <p:nvPr>
            <p:ph type="sldNum" sz="quarter" idx="11"/>
          </p:nvPr>
        </p:nvSpPr>
        <p:spPr/>
        <p:txBody>
          <a:bodyPr/>
          <a:lstStyle>
            <a:lvl1pPr>
              <a:defRPr/>
            </a:lvl1pPr>
          </a:lstStyle>
          <a:p>
            <a:pPr>
              <a:defRPr/>
            </a:pPr>
            <a:fld id="{541A8B44-C7F6-48F5-9D01-AE3DE2A37F54}"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3B18A3CD-D1C9-4338-ABAD-0400F9611BF0}" type="datetimeFigureOut">
              <a:rPr lang="en-US"/>
              <a:pPr>
                <a:defRPr/>
              </a:pPr>
              <a:t>9/4/2013</a:t>
            </a:fld>
            <a:endParaRPr lang="en-US"/>
          </a:p>
        </p:txBody>
      </p:sp>
      <p:sp>
        <p:nvSpPr>
          <p:cNvPr id="4" name="Slide Number Placeholder 5"/>
          <p:cNvSpPr>
            <a:spLocks noGrp="1"/>
          </p:cNvSpPr>
          <p:nvPr>
            <p:ph type="sldNum" sz="quarter" idx="11"/>
          </p:nvPr>
        </p:nvSpPr>
        <p:spPr/>
        <p:txBody>
          <a:bodyPr/>
          <a:lstStyle>
            <a:lvl1pPr>
              <a:defRPr/>
            </a:lvl1pPr>
          </a:lstStyle>
          <a:p>
            <a:pPr>
              <a:defRPr/>
            </a:pPr>
            <a:fld id="{F3BA01B3-E892-48D1-AF7E-F96D70C8AE09}"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9BEC5DE-46E0-4CDD-A166-C18890698598}" type="datetimeFigureOut">
              <a:rPr lang="en-US"/>
              <a:pPr>
                <a:defRPr/>
              </a:pPr>
              <a:t>9/4/2013</a:t>
            </a:fld>
            <a:endParaRPr lang="en-US"/>
          </a:p>
        </p:txBody>
      </p:sp>
      <p:sp>
        <p:nvSpPr>
          <p:cNvPr id="3" name="Slide Number Placeholder 5"/>
          <p:cNvSpPr>
            <a:spLocks noGrp="1"/>
          </p:cNvSpPr>
          <p:nvPr>
            <p:ph type="sldNum" sz="quarter" idx="11"/>
          </p:nvPr>
        </p:nvSpPr>
        <p:spPr/>
        <p:txBody>
          <a:bodyPr/>
          <a:lstStyle>
            <a:lvl1pPr>
              <a:defRPr/>
            </a:lvl1pPr>
          </a:lstStyle>
          <a:p>
            <a:pPr>
              <a:defRPr/>
            </a:pPr>
            <a:fld id="{5BB03018-FBDC-4249-B70B-B943AF8D9550}"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6EC98BA-D25F-4645-A181-4814D9AEB050}" type="datetimeFigureOut">
              <a:rPr lang="en-US"/>
              <a:pPr>
                <a:defRPr/>
              </a:pPr>
              <a:t>9/4/2013</a:t>
            </a:fld>
            <a:endParaRPr lang="en-US"/>
          </a:p>
        </p:txBody>
      </p:sp>
      <p:sp>
        <p:nvSpPr>
          <p:cNvPr id="6" name="Slide Number Placeholder 5"/>
          <p:cNvSpPr>
            <a:spLocks noGrp="1"/>
          </p:cNvSpPr>
          <p:nvPr>
            <p:ph type="sldNum" sz="quarter" idx="11"/>
          </p:nvPr>
        </p:nvSpPr>
        <p:spPr/>
        <p:txBody>
          <a:bodyPr/>
          <a:lstStyle>
            <a:lvl1pPr>
              <a:defRPr/>
            </a:lvl1pPr>
          </a:lstStyle>
          <a:p>
            <a:pPr>
              <a:defRPr/>
            </a:pPr>
            <a:fld id="{3F866AFF-E9D9-443A-923A-85F26677260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3C8E991-BE1E-4D08-BF69-14E62227E662}" type="datetimeFigureOut">
              <a:rPr lang="en-US"/>
              <a:pPr>
                <a:defRPr/>
              </a:pPr>
              <a:t>9/4/2013</a:t>
            </a:fld>
            <a:endParaRPr lang="en-US"/>
          </a:p>
        </p:txBody>
      </p:sp>
      <p:sp>
        <p:nvSpPr>
          <p:cNvPr id="6" name="Slide Number Placeholder 5"/>
          <p:cNvSpPr>
            <a:spLocks noGrp="1"/>
          </p:cNvSpPr>
          <p:nvPr>
            <p:ph type="sldNum" sz="quarter" idx="11"/>
          </p:nvPr>
        </p:nvSpPr>
        <p:spPr/>
        <p:txBody>
          <a:bodyPr/>
          <a:lstStyle>
            <a:lvl1pPr>
              <a:defRPr/>
            </a:lvl1pPr>
          </a:lstStyle>
          <a:p>
            <a:pPr>
              <a:defRPr/>
            </a:pPr>
            <a:fld id="{D2010406-228F-4845-A5BA-BC6CB642788F}"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6" descr="GaDOE_PPT_bg_charcoal.jpg"/>
          <p:cNvPicPr>
            <a:picLocks noChangeAspect="1"/>
          </p:cNvPicPr>
          <p:nvPr/>
        </p:nvPicPr>
        <p:blipFill>
          <a:blip r:embed="rId13" cstate="print"/>
          <a:srcRect/>
          <a:stretch>
            <a:fillRect/>
          </a:stretch>
        </p:blipFill>
        <p:spPr bwMode="auto">
          <a:xfrm>
            <a:off x="0" y="0"/>
            <a:ext cx="9144000" cy="6858000"/>
          </a:xfrm>
          <a:prstGeom prst="rect">
            <a:avLst/>
          </a:prstGeom>
          <a:noFill/>
          <a:ln w="9525">
            <a:noFill/>
            <a:miter lim="800000"/>
            <a:headEnd/>
            <a:tailEnd/>
          </a:ln>
        </p:spPr>
      </p:pic>
      <p:sp>
        <p:nvSpPr>
          <p:cNvPr id="1027"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934200" y="6356350"/>
            <a:ext cx="10668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solidFill>
                <a:latin typeface="+mn-lt"/>
              </a:defRPr>
            </a:lvl1pPr>
          </a:lstStyle>
          <a:p>
            <a:pPr>
              <a:defRPr/>
            </a:pPr>
            <a:fld id="{C9C4ACAD-39EC-4D44-8A87-53D2DB3E8137}" type="datetimeFigureOut">
              <a:rPr lang="en-US"/>
              <a:pPr>
                <a:defRPr/>
              </a:pPr>
              <a:t>9/4/2013</a:t>
            </a:fld>
            <a:endParaRPr lang="en-US"/>
          </a:p>
        </p:txBody>
      </p:sp>
      <p:sp>
        <p:nvSpPr>
          <p:cNvPr id="6" name="Slide Number Placeholder 5"/>
          <p:cNvSpPr>
            <a:spLocks noGrp="1"/>
          </p:cNvSpPr>
          <p:nvPr>
            <p:ph type="sldNum" sz="quarter" idx="4"/>
          </p:nvPr>
        </p:nvSpPr>
        <p:spPr>
          <a:xfrm>
            <a:off x="8077200" y="6356350"/>
            <a:ext cx="609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solidFill>
                <a:latin typeface="+mn-lt"/>
              </a:defRPr>
            </a:lvl1pPr>
          </a:lstStyle>
          <a:p>
            <a:pPr>
              <a:defRPr/>
            </a:pPr>
            <a:fld id="{177AB964-1A21-4543-97AC-CDD79CDC975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4400" b="1" kern="1200">
          <a:solidFill>
            <a:schemeClr val="tx1"/>
          </a:solidFill>
          <a:latin typeface="+mj-lt"/>
          <a:ea typeface="+mj-ea"/>
          <a:cs typeface="+mj-cs"/>
        </a:defRPr>
      </a:lvl1pPr>
      <a:lvl2pPr algn="ctr" rtl="0" fontAlgn="base">
        <a:spcBef>
          <a:spcPct val="0"/>
        </a:spcBef>
        <a:spcAft>
          <a:spcPct val="0"/>
        </a:spcAft>
        <a:defRPr sz="4400" b="1">
          <a:solidFill>
            <a:schemeClr val="tx1"/>
          </a:solidFill>
          <a:latin typeface="Calibri" pitchFamily="34" charset="0"/>
        </a:defRPr>
      </a:lvl2pPr>
      <a:lvl3pPr algn="ctr" rtl="0" fontAlgn="base">
        <a:spcBef>
          <a:spcPct val="0"/>
        </a:spcBef>
        <a:spcAft>
          <a:spcPct val="0"/>
        </a:spcAft>
        <a:defRPr sz="4400" b="1">
          <a:solidFill>
            <a:schemeClr val="tx1"/>
          </a:solidFill>
          <a:latin typeface="Calibri" pitchFamily="34" charset="0"/>
        </a:defRPr>
      </a:lvl3pPr>
      <a:lvl4pPr algn="ctr" rtl="0" fontAlgn="base">
        <a:spcBef>
          <a:spcPct val="0"/>
        </a:spcBef>
        <a:spcAft>
          <a:spcPct val="0"/>
        </a:spcAft>
        <a:defRPr sz="4400" b="1">
          <a:solidFill>
            <a:schemeClr val="tx1"/>
          </a:solidFill>
          <a:latin typeface="Calibri" pitchFamily="34" charset="0"/>
        </a:defRPr>
      </a:lvl4pPr>
      <a:lvl5pPr algn="ctr" rtl="0" fontAlgn="base">
        <a:spcBef>
          <a:spcPct val="0"/>
        </a:spcBef>
        <a:spcAft>
          <a:spcPct val="0"/>
        </a:spcAft>
        <a:defRPr sz="4400" b="1">
          <a:solidFill>
            <a:schemeClr val="tx1"/>
          </a:solidFill>
          <a:latin typeface="Calibri" pitchFamily="34" charset="0"/>
        </a:defRPr>
      </a:lvl5pPr>
      <a:lvl6pPr marL="457200" algn="ctr" rtl="0" eaLnBrk="1" fontAlgn="base" hangingPunct="1">
        <a:spcBef>
          <a:spcPct val="0"/>
        </a:spcBef>
        <a:spcAft>
          <a:spcPct val="0"/>
        </a:spcAft>
        <a:defRPr sz="4400" b="1">
          <a:solidFill>
            <a:schemeClr val="tx1"/>
          </a:solidFill>
          <a:latin typeface="Calibri" pitchFamily="34" charset="0"/>
        </a:defRPr>
      </a:lvl6pPr>
      <a:lvl7pPr marL="914400" algn="ctr" rtl="0" eaLnBrk="1" fontAlgn="base" hangingPunct="1">
        <a:spcBef>
          <a:spcPct val="0"/>
        </a:spcBef>
        <a:spcAft>
          <a:spcPct val="0"/>
        </a:spcAft>
        <a:defRPr sz="4400" b="1">
          <a:solidFill>
            <a:schemeClr val="tx1"/>
          </a:solidFill>
          <a:latin typeface="Calibri" pitchFamily="34" charset="0"/>
        </a:defRPr>
      </a:lvl7pPr>
      <a:lvl8pPr marL="1371600" algn="ctr" rtl="0" eaLnBrk="1" fontAlgn="base" hangingPunct="1">
        <a:spcBef>
          <a:spcPct val="0"/>
        </a:spcBef>
        <a:spcAft>
          <a:spcPct val="0"/>
        </a:spcAft>
        <a:defRPr sz="4400" b="1">
          <a:solidFill>
            <a:schemeClr val="tx1"/>
          </a:solidFill>
          <a:latin typeface="Calibri" pitchFamily="34" charset="0"/>
        </a:defRPr>
      </a:lvl8pPr>
      <a:lvl9pPr marL="1828800" algn="ctr" rtl="0" eaLnBrk="1" fontAlgn="base" hangingPunct="1">
        <a:spcBef>
          <a:spcPct val="0"/>
        </a:spcBef>
        <a:spcAft>
          <a:spcPct val="0"/>
        </a:spcAft>
        <a:defRPr sz="4400" b="1">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hyperlink" Target="http://robertkaplinsky.com/"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hyperlink" Target="mailto:jpratt@doe.k12.ga.us"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hyperlink" Target="mailto:bkline@doe.k12.ga.us"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7.png"/><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2.jpeg"/><Relationship Id="rId5" Type="http://schemas.openxmlformats.org/officeDocument/2006/relationships/hyperlink" Target="http://secc.sedl.org/common_core_videos/grade.php?action=view&amp;id=806" TargetMode="External"/><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30.xml.rels><?xml version="1.0" encoding="UTF-8" standalone="yes"?>
<Relationships xmlns="http://schemas.openxmlformats.org/package/2006/relationships"><Relationship Id="rId3" Type="http://schemas.openxmlformats.org/officeDocument/2006/relationships/hyperlink" Target="http://www.gadoe.org/Curriculum-Instruction-and-Assessment/Assessment/Pages/EOCT-Resources.aspx"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32.xml.rels><?xml version="1.0" encoding="UTF-8" standalone="yes"?>
<Relationships xmlns="http://schemas.openxmlformats.org/package/2006/relationships"><Relationship Id="rId8" Type="http://schemas.openxmlformats.org/officeDocument/2006/relationships/hyperlink" Target="http://www.corestandards.org/" TargetMode="External"/><Relationship Id="rId13" Type="http://schemas.openxmlformats.org/officeDocument/2006/relationships/hyperlink" Target="http://www.ccsstoolbox.org/" TargetMode="External"/><Relationship Id="rId3" Type="http://schemas.openxmlformats.org/officeDocument/2006/relationships/hyperlink" Target="http://bit.ly/RwWTdc" TargetMode="External"/><Relationship Id="rId7" Type="http://schemas.openxmlformats.org/officeDocument/2006/relationships/hyperlink" Target="http://www.ccsstoolbox.com/" TargetMode="External"/><Relationship Id="rId12" Type="http://schemas.openxmlformats.org/officeDocument/2006/relationships/hyperlink" Target="http://illustrativemathematics.org/" TargetMode="External"/><Relationship Id="rId17" Type="http://schemas.openxmlformats.org/officeDocument/2006/relationships/image" Target="../media/image2.jpeg"/><Relationship Id="rId2" Type="http://schemas.openxmlformats.org/officeDocument/2006/relationships/notesSlide" Target="../notesSlides/notesSlide32.xml"/><Relationship Id="rId16" Type="http://schemas.openxmlformats.org/officeDocument/2006/relationships/hyperlink" Target="http://bit.ly/OoyaK5" TargetMode="External"/><Relationship Id="rId1" Type="http://schemas.openxmlformats.org/officeDocument/2006/relationships/slideLayout" Target="../slideLayouts/slideLayout1.xml"/><Relationship Id="rId6" Type="http://schemas.openxmlformats.org/officeDocument/2006/relationships/hyperlink" Target="http://www.mathematicsvisionproject.org/index.html" TargetMode="External"/><Relationship Id="rId11" Type="http://schemas.openxmlformats.org/officeDocument/2006/relationships/hyperlink" Target="http://www.map.mathshell.org.uk/materials/index.php" TargetMode="External"/><Relationship Id="rId5" Type="http://schemas.openxmlformats.org/officeDocument/2006/relationships/hyperlink" Target="http://www.illustrativemathematics.org/" TargetMode="External"/><Relationship Id="rId15" Type="http://schemas.openxmlformats.org/officeDocument/2006/relationships/hyperlink" Target="http://www.parcconline.org/" TargetMode="External"/><Relationship Id="rId10" Type="http://schemas.openxmlformats.org/officeDocument/2006/relationships/hyperlink" Target="http://learnzillion.com/" TargetMode="External"/><Relationship Id="rId4" Type="http://schemas.openxmlformats.org/officeDocument/2006/relationships/hyperlink" Target="http://bit.ly/yyhvtc" TargetMode="External"/><Relationship Id="rId9" Type="http://schemas.openxmlformats.org/officeDocument/2006/relationships/hyperlink" Target="http://commoncoretools.me/" TargetMode="External"/><Relationship Id="rId14" Type="http://schemas.openxmlformats.org/officeDocument/2006/relationships/hyperlink" Target="http://www.smarterbalanced.org/smarter-balanced-assessments/" TargetMode="External"/></Relationships>
</file>

<file path=ppt/slides/_rels/slide33.xml.rels><?xml version="1.0" encoding="UTF-8" standalone="yes"?>
<Relationships xmlns="http://schemas.openxmlformats.org/package/2006/relationships"><Relationship Id="rId8" Type="http://schemas.openxmlformats.org/officeDocument/2006/relationships/hyperlink" Target="http://www.achieve.org/" TargetMode="External"/><Relationship Id="rId3" Type="http://schemas.openxmlformats.org/officeDocument/2006/relationships/hyperlink" Target="http://www.insidemathematics.org/" TargetMode="External"/><Relationship Id="rId7" Type="http://schemas.openxmlformats.org/officeDocument/2006/relationships/hyperlink" Target="http://bit.ly/cGZlce" TargetMode="External"/><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hyperlink" Target="http://www.teachingchannel.org/" TargetMode="External"/><Relationship Id="rId11" Type="http://schemas.openxmlformats.org/officeDocument/2006/relationships/image" Target="../media/image2.jpeg"/><Relationship Id="rId5" Type="http://schemas.openxmlformats.org/officeDocument/2006/relationships/hyperlink" Target="http://www.edutopia.org/" TargetMode="External"/><Relationship Id="rId10" Type="http://schemas.openxmlformats.org/officeDocument/2006/relationships/hyperlink" Target="http://robertkaplinsky.com/" TargetMode="External"/><Relationship Id="rId4" Type="http://schemas.openxmlformats.org/officeDocument/2006/relationships/hyperlink" Target="http://www.learner.org/index.html" TargetMode="External"/><Relationship Id="rId9" Type="http://schemas.openxmlformats.org/officeDocument/2006/relationships/hyperlink" Target="http://blog.mrmeyer.com/"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www.surveymonkey.com/s/WZKG5G2" TargetMode="External"/><Relationship Id="rId7" Type="http://schemas.openxmlformats.org/officeDocument/2006/relationships/image" Target="../media/image24.jp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hyperlink" Target="mailto:bkline@doe.k12.ga.us" TargetMode="External"/><Relationship Id="rId4" Type="http://schemas.openxmlformats.org/officeDocument/2006/relationships/hyperlink" Target="mailto:jpratt@doe.k12.ga.us"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ccgpsmathematics9-12.wikispaces.com/" TargetMode="External"/><Relationship Id="rId7" Type="http://schemas.openxmlformats.org/officeDocument/2006/relationships/image" Target="../media/image2.jpeg"/><Relationship Id="rId2" Type="http://schemas.openxmlformats.org/officeDocument/2006/relationships/notesSlide" Target="../notesSlides/notesSlide35.xml"/><Relationship Id="rId1" Type="http://schemas.openxmlformats.org/officeDocument/2006/relationships/slideLayout" Target="../slideLayouts/slideLayout4.xml"/><Relationship Id="rId6" Type="http://schemas.openxmlformats.org/officeDocument/2006/relationships/hyperlink" Target="mailto:jpratt@doe.k12.ga.us" TargetMode="External"/><Relationship Id="rId5" Type="http://schemas.openxmlformats.org/officeDocument/2006/relationships/hyperlink" Target="mailto:bkline@doe.k12.ga.us" TargetMode="External"/><Relationship Id="rId4" Type="http://schemas.openxmlformats.org/officeDocument/2006/relationships/hyperlink" Target="https://www.georgiastandards.org/Common-Core/Pages/Math.aspx"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8" Type="http://schemas.openxmlformats.org/officeDocument/2006/relationships/image" Target="../media/image7.jpg"/><Relationship Id="rId3" Type="http://schemas.openxmlformats.org/officeDocument/2006/relationships/image" Target="../media/image2.jpeg"/><Relationship Id="rId7" Type="http://schemas.openxmlformats.org/officeDocument/2006/relationships/hyperlink" Target="http://www.youtube.com/watch?v=jRMVjHjYB6w"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hyperlink" Target="http://www.schooltube.com/video/81f35b2779ef8d4727fd/" TargetMode="External"/><Relationship Id="rId5" Type="http://schemas.openxmlformats.org/officeDocument/2006/relationships/hyperlink" Target="http://bit.ly/17QDmw9" TargetMode="External"/><Relationship Id="rId4" Type="http://schemas.openxmlformats.org/officeDocument/2006/relationships/hyperlink" Target="http://blog.mrmeyer.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 y="152400"/>
            <a:ext cx="8839200" cy="3505200"/>
          </a:xfrm>
        </p:spPr>
        <p:txBody>
          <a:bodyPr/>
          <a:lstStyle/>
          <a:p>
            <a:r>
              <a:rPr lang="en-US" dirty="0" smtClean="0"/>
              <a:t>CCGPS Mathematics</a:t>
            </a:r>
            <a:br>
              <a:rPr lang="en-US" dirty="0" smtClean="0"/>
            </a:br>
            <a:r>
              <a:rPr lang="en-US" dirty="0" smtClean="0"/>
              <a:t>Unit-by-Unit Grade Level Webinar</a:t>
            </a:r>
            <a:r>
              <a:rPr lang="en-US" sz="4000" dirty="0" smtClean="0"/>
              <a:t/>
            </a:r>
            <a:br>
              <a:rPr lang="en-US" sz="4000" dirty="0" smtClean="0"/>
            </a:br>
            <a:r>
              <a:rPr lang="en-US" sz="3200" dirty="0" smtClean="0"/>
              <a:t>Accelerated Analytic Geometry B/Advanced Algebra</a:t>
            </a:r>
            <a:br>
              <a:rPr lang="en-US" sz="3200" dirty="0" smtClean="0"/>
            </a:br>
            <a:r>
              <a:rPr lang="en-US" sz="3200" dirty="0" smtClean="0"/>
              <a:t>Unit 6: Polynomial Functions</a:t>
            </a:r>
            <a:r>
              <a:rPr lang="en-US" sz="4000" dirty="0" smtClean="0"/>
              <a:t/>
            </a:r>
            <a:br>
              <a:rPr lang="en-US" sz="4000" dirty="0" smtClean="0"/>
            </a:br>
            <a:r>
              <a:rPr lang="en-US" sz="2400" dirty="0" smtClean="0"/>
              <a:t>September 5, 2013</a:t>
            </a:r>
          </a:p>
        </p:txBody>
      </p:sp>
      <p:sp>
        <p:nvSpPr>
          <p:cNvPr id="3" name="Subtitle 2"/>
          <p:cNvSpPr>
            <a:spLocks noGrp="1"/>
          </p:cNvSpPr>
          <p:nvPr>
            <p:ph type="subTitle" idx="1"/>
          </p:nvPr>
        </p:nvSpPr>
        <p:spPr>
          <a:xfrm>
            <a:off x="457200" y="3733800"/>
            <a:ext cx="8305800" cy="2590800"/>
          </a:xfrm>
        </p:spPr>
        <p:txBody>
          <a:bodyPr rtlCol="0">
            <a:noAutofit/>
          </a:bodyPr>
          <a:lstStyle/>
          <a:p>
            <a:pPr fontAlgn="auto">
              <a:spcAft>
                <a:spcPts val="0"/>
              </a:spcAft>
              <a:defRPr/>
            </a:pPr>
            <a:r>
              <a:rPr lang="en-US" sz="2800" b="1" dirty="0" smtClean="0">
                <a:solidFill>
                  <a:schemeClr val="tx1"/>
                </a:solidFill>
                <a:cs typeface="Times New Roman" pitchFamily="18" charset="0"/>
              </a:rPr>
              <a:t>Session will be begin at 8:00 am</a:t>
            </a:r>
          </a:p>
          <a:p>
            <a:pPr fontAlgn="auto">
              <a:spcAft>
                <a:spcPts val="0"/>
              </a:spcAft>
              <a:defRPr/>
            </a:pPr>
            <a:r>
              <a:rPr lang="en-US" sz="2000" b="1" dirty="0" smtClean="0">
                <a:solidFill>
                  <a:schemeClr val="tx1"/>
                </a:solidFill>
                <a:cs typeface="Times New Roman" pitchFamily="18" charset="0"/>
              </a:rPr>
              <a:t>While you are waiting, please do the following:</a:t>
            </a:r>
            <a:br>
              <a:rPr lang="en-US" sz="2000" b="1" dirty="0" smtClean="0">
                <a:solidFill>
                  <a:schemeClr val="tx1"/>
                </a:solidFill>
                <a:cs typeface="Times New Roman" pitchFamily="18" charset="0"/>
              </a:rPr>
            </a:br>
            <a:r>
              <a:rPr lang="en-US" sz="2000" b="1" dirty="0" smtClean="0">
                <a:solidFill>
                  <a:schemeClr val="tx1"/>
                </a:solidFill>
                <a:cs typeface="Times New Roman" pitchFamily="18" charset="0"/>
              </a:rPr>
              <a:t>Configure your microphone and speakers by going to:</a:t>
            </a:r>
            <a:br>
              <a:rPr lang="en-US" sz="2000" b="1" dirty="0" smtClean="0">
                <a:solidFill>
                  <a:schemeClr val="tx1"/>
                </a:solidFill>
                <a:cs typeface="Times New Roman" pitchFamily="18" charset="0"/>
              </a:rPr>
            </a:br>
            <a:r>
              <a:rPr lang="en-US" sz="2000" b="1" dirty="0" smtClean="0">
                <a:solidFill>
                  <a:schemeClr val="tx1"/>
                </a:solidFill>
                <a:cs typeface="Times New Roman" pitchFamily="18" charset="0"/>
              </a:rPr>
              <a:t>Tools – Audio – Audio setup wizard</a:t>
            </a:r>
          </a:p>
          <a:p>
            <a:pPr fontAlgn="auto">
              <a:spcAft>
                <a:spcPts val="0"/>
              </a:spcAft>
              <a:defRPr/>
            </a:pPr>
            <a:r>
              <a:rPr lang="en-US" sz="2000" b="1" dirty="0" smtClean="0">
                <a:solidFill>
                  <a:schemeClr val="tx1"/>
                </a:solidFill>
              </a:rPr>
              <a:t>Document downloads:</a:t>
            </a:r>
            <a:br>
              <a:rPr lang="en-US" sz="2000" b="1" dirty="0" smtClean="0">
                <a:solidFill>
                  <a:schemeClr val="tx1"/>
                </a:solidFill>
              </a:rPr>
            </a:br>
            <a:r>
              <a:rPr lang="en-US" sz="2000" b="1" dirty="0" smtClean="0">
                <a:solidFill>
                  <a:schemeClr val="tx1"/>
                </a:solidFill>
              </a:rPr>
              <a:t>When you are prompted to download a document, please choose or create the folder to which the document should be saved, so that you may retrieve it later</a:t>
            </a:r>
            <a:r>
              <a:rPr lang="en-US" sz="2000" dirty="0" smtClean="0">
                <a:solidFill>
                  <a:schemeClr val="tx1"/>
                </a:solidFill>
              </a:rPr>
              <a:t>.</a:t>
            </a:r>
            <a:r>
              <a:rPr lang="en-US" sz="2000" dirty="0" smtClean="0">
                <a:solidFill>
                  <a:schemeClr val="tx1"/>
                </a:solidFill>
                <a:latin typeface="Times New Roman" pitchFamily="18" charset="0"/>
                <a:cs typeface="Times New Roman" pitchFamily="18" charset="0"/>
              </a:rPr>
              <a:t/>
            </a:r>
            <a:br>
              <a:rPr lang="en-US" sz="2000" dirty="0" smtClean="0">
                <a:solidFill>
                  <a:schemeClr val="tx1"/>
                </a:solidFill>
                <a:latin typeface="Times New Roman" pitchFamily="18" charset="0"/>
                <a:cs typeface="Times New Roman" pitchFamily="18" charset="0"/>
              </a:rPr>
            </a:br>
            <a:endParaRPr lang="en-US" sz="20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924800" y="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92381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990600"/>
            <a:ext cx="9144000" cy="5181600"/>
          </a:xfrm>
        </p:spPr>
        <p:txBody>
          <a:bodyPr/>
          <a:lstStyle/>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a:p>
            <a:pPr algn="l"/>
            <a:endParaRPr lang="en-US" sz="1400" dirty="0">
              <a:solidFill>
                <a:schemeClr val="tx1"/>
              </a:solidFill>
            </a:endParaRPr>
          </a:p>
          <a:p>
            <a:pPr algn="l"/>
            <a:endParaRPr lang="en-US" sz="1400" dirty="0" smtClean="0">
              <a:solidFill>
                <a:schemeClr val="tx1"/>
              </a:solidFill>
            </a:endParaRPr>
          </a:p>
        </p:txBody>
      </p:sp>
      <p:pic>
        <p:nvPicPr>
          <p:cNvPr id="5"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543800" y="1524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ctrTitle"/>
          </p:nvPr>
        </p:nvSpPr>
        <p:spPr>
          <a:xfrm>
            <a:off x="2743200" y="228601"/>
            <a:ext cx="3886200" cy="685799"/>
          </a:xfrm>
          <a:solidFill>
            <a:schemeClr val="bg2">
              <a:lumMod val="75000"/>
            </a:schemeClr>
          </a:solidFill>
          <a:scene3d>
            <a:camera prst="orthographicFront"/>
            <a:lightRig rig="threePt" dir="t"/>
          </a:scene3d>
          <a:sp3d>
            <a:bevelT w="165100" prst="coolSlant"/>
          </a:sp3d>
        </p:spPr>
        <p:txBody>
          <a:bodyPr/>
          <a:lstStyle/>
          <a:p>
            <a:r>
              <a:rPr lang="en-US" dirty="0" smtClean="0">
                <a:latin typeface="Arial Narrow" pitchFamily="34" charset="0"/>
              </a:rPr>
              <a:t>Resources</a:t>
            </a:r>
            <a:endParaRPr lang="en-US" dirty="0">
              <a:latin typeface="Arial Narrow" pitchFamily="34" charset="0"/>
            </a:endParaRPr>
          </a:p>
        </p:txBody>
      </p:sp>
      <p:sp>
        <p:nvSpPr>
          <p:cNvPr id="2" name="TextBox 1"/>
          <p:cNvSpPr txBox="1"/>
          <p:nvPr/>
        </p:nvSpPr>
        <p:spPr>
          <a:xfrm>
            <a:off x="457200" y="5562600"/>
            <a:ext cx="8305800" cy="523220"/>
          </a:xfrm>
          <a:prstGeom prst="rect">
            <a:avLst/>
          </a:prstGeom>
          <a:noFill/>
        </p:spPr>
        <p:txBody>
          <a:bodyPr wrap="square" rtlCol="0">
            <a:spAutoFit/>
          </a:bodyPr>
          <a:lstStyle/>
          <a:p>
            <a:pPr algn="ctr"/>
            <a:r>
              <a:rPr lang="en-US" sz="2800" dirty="0">
                <a:hlinkClick r:id="rId4"/>
              </a:rPr>
              <a:t>http://robertkaplinsky.com</a:t>
            </a:r>
            <a:r>
              <a:rPr lang="en-US" sz="2800" dirty="0" smtClean="0">
                <a:hlinkClick r:id="rId4"/>
              </a:rPr>
              <a:t>/</a:t>
            </a:r>
            <a:r>
              <a:rPr lang="en-US" sz="2800" dirty="0" smtClean="0"/>
              <a:t>  </a:t>
            </a:r>
            <a:endParaRPr lang="en-US" sz="2800" dirty="0"/>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1143000"/>
            <a:ext cx="7620000" cy="4229100"/>
          </a:xfrm>
          <a:prstGeom prst="rect">
            <a:avLst/>
          </a:prstGeom>
          <a:noFill/>
          <a:ln>
            <a:noFill/>
          </a:ln>
          <a:effectLst/>
          <a:scene3d>
            <a:camera prst="orthographicFront"/>
            <a:lightRig rig="threePt" dir="t"/>
          </a:scene3d>
          <a:sp3d>
            <a:bevelT w="165100" prst="coolSlant"/>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89709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herence2.jpg"/>
          <p:cNvPicPr>
            <a:picLocks noChangeAspect="1"/>
          </p:cNvPicPr>
          <p:nvPr/>
        </p:nvPicPr>
        <p:blipFill>
          <a:blip r:embed="rId3" cstate="print"/>
          <a:stretch>
            <a:fillRect/>
          </a:stretch>
        </p:blipFill>
        <p:spPr>
          <a:xfrm rot="16200000">
            <a:off x="5503985" y="744414"/>
            <a:ext cx="3470029" cy="3657600"/>
          </a:xfrm>
          <a:prstGeom prst="rect">
            <a:avLst/>
          </a:prstGeom>
        </p:spPr>
      </p:pic>
      <p:sp>
        <p:nvSpPr>
          <p:cNvPr id="2" name="Title 1"/>
          <p:cNvSpPr>
            <a:spLocks noGrp="1"/>
          </p:cNvSpPr>
          <p:nvPr>
            <p:ph type="ctrTitle"/>
          </p:nvPr>
        </p:nvSpPr>
        <p:spPr>
          <a:xfrm>
            <a:off x="1524000" y="228601"/>
            <a:ext cx="5943600" cy="838199"/>
          </a:xfrm>
          <a:solidFill>
            <a:schemeClr val="bg2">
              <a:lumMod val="75000"/>
            </a:schemeClr>
          </a:solidFill>
          <a:scene3d>
            <a:camera prst="orthographicFront"/>
            <a:lightRig rig="threePt" dir="t"/>
          </a:scene3d>
          <a:sp3d>
            <a:bevelT w="165100" prst="coolSlant"/>
          </a:sp3d>
        </p:spPr>
        <p:txBody>
          <a:bodyPr/>
          <a:lstStyle/>
          <a:p>
            <a:r>
              <a:rPr lang="en-US" dirty="0" smtClean="0">
                <a:latin typeface="Arial Narrow" pitchFamily="34" charset="0"/>
              </a:rPr>
              <a:t>Coherence and Focus</a:t>
            </a:r>
            <a:endParaRPr lang="en-US" dirty="0">
              <a:latin typeface="Arial Narrow" pitchFamily="34" charset="0"/>
            </a:endParaRPr>
          </a:p>
        </p:txBody>
      </p:sp>
      <p:sp>
        <p:nvSpPr>
          <p:cNvPr id="3" name="Subtitle 2"/>
          <p:cNvSpPr>
            <a:spLocks noGrp="1"/>
          </p:cNvSpPr>
          <p:nvPr>
            <p:ph type="subTitle" idx="1"/>
          </p:nvPr>
        </p:nvSpPr>
        <p:spPr>
          <a:xfrm>
            <a:off x="152400" y="914400"/>
            <a:ext cx="5943600" cy="5257800"/>
          </a:xfrm>
        </p:spPr>
        <p:txBody>
          <a:bodyPr/>
          <a:lstStyle/>
          <a:p>
            <a:pPr marL="457200" indent="-457200" algn="l">
              <a:buFont typeface="Arial" pitchFamily="34" charset="0"/>
              <a:buChar char="•"/>
            </a:pPr>
            <a:r>
              <a:rPr lang="en-US" dirty="0" smtClean="0">
                <a:solidFill>
                  <a:schemeClr val="tx1"/>
                </a:solidFill>
              </a:rPr>
              <a:t>K-9</a:t>
            </a:r>
            <a:r>
              <a:rPr lang="en-US" baseline="30000" dirty="0" smtClean="0">
                <a:solidFill>
                  <a:schemeClr val="tx1"/>
                </a:solidFill>
              </a:rPr>
              <a:t>th</a:t>
            </a:r>
            <a:r>
              <a:rPr lang="en-US" dirty="0" smtClean="0">
                <a:solidFill>
                  <a:schemeClr val="tx1"/>
                </a:solidFill>
              </a:rPr>
              <a:t> </a:t>
            </a:r>
          </a:p>
          <a:p>
            <a:pPr lvl="2" algn="l">
              <a:buFont typeface="Wingdings" pitchFamily="2" charset="2"/>
              <a:buChar char="Ø"/>
            </a:pPr>
            <a:r>
              <a:rPr lang="en-US" dirty="0">
                <a:solidFill>
                  <a:schemeClr val="tx1"/>
                </a:solidFill>
              </a:rPr>
              <a:t> </a:t>
            </a:r>
            <a:r>
              <a:rPr lang="en-US" dirty="0" smtClean="0">
                <a:solidFill>
                  <a:schemeClr val="tx1"/>
                </a:solidFill>
              </a:rPr>
              <a:t>Rewrite expressions</a:t>
            </a:r>
          </a:p>
          <a:p>
            <a:pPr lvl="2" algn="l">
              <a:buFont typeface="Wingdings" pitchFamily="2" charset="2"/>
              <a:buChar char="Ø"/>
            </a:pPr>
            <a:r>
              <a:rPr lang="en-US" dirty="0" smtClean="0">
                <a:solidFill>
                  <a:schemeClr val="tx1"/>
                </a:solidFill>
              </a:rPr>
              <a:t> Linear functions</a:t>
            </a:r>
          </a:p>
          <a:p>
            <a:pPr lvl="2" algn="l">
              <a:buFont typeface="Wingdings" pitchFamily="2" charset="2"/>
              <a:buChar char="Ø"/>
            </a:pPr>
            <a:r>
              <a:rPr lang="en-US" dirty="0">
                <a:solidFill>
                  <a:schemeClr val="tx1"/>
                </a:solidFill>
              </a:rPr>
              <a:t> </a:t>
            </a:r>
            <a:r>
              <a:rPr lang="en-US" dirty="0" smtClean="0">
                <a:solidFill>
                  <a:schemeClr val="tx1"/>
                </a:solidFill>
              </a:rPr>
              <a:t>Quadratic functions</a:t>
            </a:r>
          </a:p>
          <a:p>
            <a:pPr marL="457200" indent="-457200" algn="l">
              <a:buFont typeface="Arial" pitchFamily="34" charset="0"/>
              <a:buChar char="•"/>
            </a:pPr>
            <a:r>
              <a:rPr lang="en-US" dirty="0" smtClean="0">
                <a:solidFill>
                  <a:schemeClr val="tx1"/>
                </a:solidFill>
              </a:rPr>
              <a:t>11th-12th </a:t>
            </a:r>
            <a:endParaRPr lang="en-US" dirty="0">
              <a:solidFill>
                <a:schemeClr val="tx1"/>
              </a:solidFill>
            </a:endParaRPr>
          </a:p>
          <a:p>
            <a:pPr lvl="2" algn="l">
              <a:buFont typeface="Wingdings" pitchFamily="2" charset="2"/>
              <a:buChar char="Ø"/>
            </a:pPr>
            <a:r>
              <a:rPr lang="en-US" dirty="0" smtClean="0">
                <a:solidFill>
                  <a:schemeClr val="tx1"/>
                </a:solidFill>
              </a:rPr>
              <a:t> Solve and graph functions</a:t>
            </a:r>
          </a:p>
          <a:p>
            <a:pPr lvl="2" algn="l">
              <a:buFont typeface="Wingdings" pitchFamily="2" charset="2"/>
              <a:buChar char="Ø"/>
            </a:pPr>
            <a:r>
              <a:rPr lang="en-US" dirty="0">
                <a:solidFill>
                  <a:schemeClr val="tx1"/>
                </a:solidFill>
              </a:rPr>
              <a:t> </a:t>
            </a:r>
            <a:r>
              <a:rPr lang="en-US" dirty="0" smtClean="0">
                <a:solidFill>
                  <a:schemeClr val="tx1"/>
                </a:solidFill>
              </a:rPr>
              <a:t>Model with functions.</a:t>
            </a:r>
          </a:p>
          <a:p>
            <a:pPr algn="l"/>
            <a:endParaRPr lang="en-US" dirty="0" smtClean="0">
              <a:solidFill>
                <a:schemeClr val="tx1"/>
              </a:solidFill>
              <a:latin typeface="Arial Narrow" pitchFamily="34" charset="0"/>
            </a:endParaRPr>
          </a:p>
          <a:p>
            <a:pPr algn="l"/>
            <a:endParaRPr lang="en-US" dirty="0" smtClean="0">
              <a:solidFill>
                <a:schemeClr val="tx1"/>
              </a:solidFill>
              <a:latin typeface="Arial Narrow" pitchFamily="34" charset="0"/>
            </a:endParaRPr>
          </a:p>
        </p:txBody>
      </p:sp>
      <p:pic>
        <p:nvPicPr>
          <p:cNvPr id="4" name="Picture 2" descr="C:\Users\Janet Wyche\AppData\Local\Temp\notesCB2CD5\CCGPS_LogoAPPLE2.jpg"/>
          <p:cNvPicPr>
            <a:picLocks noChangeAspect="1" noChangeArrowheads="1"/>
          </p:cNvPicPr>
          <p:nvPr/>
        </p:nvPicPr>
        <p:blipFill>
          <a:blip r:embed="rId4" cstate="print"/>
          <a:srcRect/>
          <a:stretch>
            <a:fillRect/>
          </a:stretch>
        </p:blipFill>
        <p:spPr bwMode="auto">
          <a:xfrm>
            <a:off x="7620000" y="57150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848600" y="56388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5" name="Subtitle 4"/>
              <p:cNvSpPr>
                <a:spLocks noGrp="1"/>
              </p:cNvSpPr>
              <p:nvPr>
                <p:ph type="subTitle" idx="1"/>
              </p:nvPr>
            </p:nvSpPr>
            <p:spPr>
              <a:xfrm>
                <a:off x="304800" y="1219200"/>
                <a:ext cx="8382000" cy="4419600"/>
              </a:xfrm>
            </p:spPr>
            <p:txBody>
              <a:bodyPr/>
              <a:lstStyle/>
              <a:p>
                <a:pPr algn="l"/>
                <a:r>
                  <a:rPr lang="en-US" dirty="0" smtClean="0">
                    <a:solidFill>
                      <a:schemeClr val="tx1"/>
                    </a:solidFill>
                  </a:rPr>
                  <a:t>Suppose </a:t>
                </a:r>
                <a14:m>
                  <m:oMath xmlns:m="http://schemas.openxmlformats.org/officeDocument/2006/math">
                    <m:r>
                      <a:rPr lang="en-US" i="1" dirty="0" smtClean="0">
                        <a:solidFill>
                          <a:schemeClr val="tx1"/>
                        </a:solidFill>
                        <a:latin typeface="Cambria Math"/>
                      </a:rPr>
                      <m:t>𝑝</m:t>
                    </m:r>
                    <m:r>
                      <a:rPr lang="en-US" i="1" dirty="0" smtClean="0">
                        <a:solidFill>
                          <a:schemeClr val="tx1"/>
                        </a:solidFill>
                        <a:latin typeface="Cambria Math"/>
                      </a:rPr>
                      <m:t>(</m:t>
                    </m:r>
                    <m:r>
                      <a:rPr lang="en-US" i="1" dirty="0" smtClean="0">
                        <a:solidFill>
                          <a:schemeClr val="tx1"/>
                        </a:solidFill>
                        <a:latin typeface="Cambria Math"/>
                      </a:rPr>
                      <m:t>𝑥</m:t>
                    </m:r>
                    <m:r>
                      <a:rPr lang="en-US" i="1" dirty="0" smtClean="0">
                        <a:solidFill>
                          <a:schemeClr val="tx1"/>
                        </a:solidFill>
                        <a:latin typeface="Cambria Math"/>
                      </a:rPr>
                      <m:t>)</m:t>
                    </m:r>
                  </m:oMath>
                </a14:m>
                <a:r>
                  <a:rPr lang="en-US" dirty="0" smtClean="0">
                    <a:solidFill>
                      <a:schemeClr val="tx1"/>
                    </a:solidFill>
                  </a:rPr>
                  <a:t> is a polynomial of degree </a:t>
                </a:r>
                <a14:m>
                  <m:oMath xmlns:m="http://schemas.openxmlformats.org/officeDocument/2006/math">
                    <m:r>
                      <a:rPr lang="en-US" i="1" dirty="0" smtClean="0">
                        <a:solidFill>
                          <a:schemeClr val="tx1"/>
                        </a:solidFill>
                        <a:latin typeface="Cambria Math"/>
                      </a:rPr>
                      <m:t>𝑑</m:t>
                    </m:r>
                    <m:r>
                      <a:rPr lang="en-US" i="1" dirty="0" smtClean="0">
                        <a:solidFill>
                          <a:schemeClr val="tx1"/>
                        </a:solidFill>
                        <a:latin typeface="Cambria Math"/>
                      </a:rPr>
                      <m:t>&gt;0</m:t>
                    </m:r>
                  </m:oMath>
                </a14:m>
                <a:endParaRPr lang="en-US" dirty="0" smtClean="0">
                  <a:solidFill>
                    <a:schemeClr val="tx1"/>
                  </a:solidFill>
                </a:endParaRPr>
              </a:p>
              <a:p>
                <a:pPr algn="l"/>
                <a:endParaRPr lang="en-US" dirty="0">
                  <a:solidFill>
                    <a:schemeClr val="tx1"/>
                  </a:solidFill>
                </a:endParaRPr>
              </a:p>
              <a:p>
                <a:pPr algn="l"/>
                <a:r>
                  <a:rPr lang="en-US" dirty="0" smtClean="0">
                    <a:solidFill>
                      <a:schemeClr val="tx1"/>
                    </a:solidFill>
                  </a:rPr>
                  <a:t>If </a:t>
                </a:r>
                <a:r>
                  <a:rPr lang="en-US" i="1" dirty="0" smtClean="0">
                    <a:solidFill>
                      <a:schemeClr val="tx1"/>
                    </a:solidFill>
                  </a:rPr>
                  <a:t>r</a:t>
                </a:r>
                <a:r>
                  <a:rPr lang="en-US" dirty="0" smtClean="0">
                    <a:solidFill>
                      <a:schemeClr val="tx1"/>
                    </a:solidFill>
                  </a:rPr>
                  <a:t> is a real number such that </a:t>
                </a:r>
                <a14:m>
                  <m:oMath xmlns:m="http://schemas.openxmlformats.org/officeDocument/2006/math">
                    <m:r>
                      <a:rPr lang="en-US" i="1" dirty="0" smtClean="0">
                        <a:solidFill>
                          <a:schemeClr val="tx1"/>
                        </a:solidFill>
                        <a:latin typeface="Cambria Math"/>
                      </a:rPr>
                      <m:t>𝑝</m:t>
                    </m:r>
                    <m:d>
                      <m:dPr>
                        <m:ctrlPr>
                          <a:rPr lang="en-US" i="1" dirty="0" smtClean="0">
                            <a:solidFill>
                              <a:schemeClr val="tx1"/>
                            </a:solidFill>
                            <a:latin typeface="Cambria Math"/>
                          </a:rPr>
                        </m:ctrlPr>
                      </m:dPr>
                      <m:e>
                        <m:r>
                          <a:rPr lang="en-US" i="1" dirty="0" smtClean="0">
                            <a:solidFill>
                              <a:schemeClr val="tx1"/>
                            </a:solidFill>
                            <a:latin typeface="Cambria Math"/>
                          </a:rPr>
                          <m:t>𝑟</m:t>
                        </m:r>
                      </m:e>
                    </m:d>
                    <m:r>
                      <a:rPr lang="en-US" b="0" i="1" dirty="0" smtClean="0">
                        <a:solidFill>
                          <a:schemeClr val="tx1"/>
                        </a:solidFill>
                        <a:latin typeface="Cambria Math"/>
                      </a:rPr>
                      <m:t>=</m:t>
                    </m:r>
                    <m:r>
                      <a:rPr lang="en-US" i="1" dirty="0" smtClean="0">
                        <a:solidFill>
                          <a:schemeClr val="tx1"/>
                        </a:solidFill>
                        <a:latin typeface="Cambria Math"/>
                      </a:rPr>
                      <m:t>0 </m:t>
                    </m:r>
                  </m:oMath>
                </a14:m>
                <a:r>
                  <a:rPr lang="en-US" dirty="0" smtClean="0">
                    <a:solidFill>
                      <a:schemeClr val="tx1"/>
                    </a:solidFill>
                  </a:rPr>
                  <a:t>show that </a:t>
                </a:r>
                <a14:m>
                  <m:oMath xmlns:m="http://schemas.openxmlformats.org/officeDocument/2006/math">
                    <m:r>
                      <a:rPr lang="en-US" i="1" dirty="0" smtClean="0">
                        <a:solidFill>
                          <a:schemeClr val="tx1"/>
                        </a:solidFill>
                        <a:latin typeface="Cambria Math"/>
                      </a:rPr>
                      <m:t>𝑝</m:t>
                    </m:r>
                    <m:r>
                      <a:rPr lang="en-US" i="1" dirty="0" smtClean="0">
                        <a:solidFill>
                          <a:schemeClr val="tx1"/>
                        </a:solidFill>
                        <a:latin typeface="Cambria Math"/>
                      </a:rPr>
                      <m:t>(</m:t>
                    </m:r>
                    <m:r>
                      <a:rPr lang="en-US" i="1" dirty="0" smtClean="0">
                        <a:solidFill>
                          <a:schemeClr val="tx1"/>
                        </a:solidFill>
                        <a:latin typeface="Cambria Math"/>
                      </a:rPr>
                      <m:t>𝑥</m:t>
                    </m:r>
                    <m:r>
                      <a:rPr lang="en-US" i="1" dirty="0" smtClean="0">
                        <a:solidFill>
                          <a:schemeClr val="tx1"/>
                        </a:solidFill>
                        <a:latin typeface="Cambria Math"/>
                      </a:rPr>
                      <m:t>)</m:t>
                    </m:r>
                  </m:oMath>
                </a14:m>
                <a:r>
                  <a:rPr lang="en-US" dirty="0" smtClean="0">
                    <a:solidFill>
                      <a:schemeClr val="tx1"/>
                    </a:solidFill>
                  </a:rPr>
                  <a:t> is evenly divisible by </a:t>
                </a:r>
                <a14:m>
                  <m:oMath xmlns:m="http://schemas.openxmlformats.org/officeDocument/2006/math">
                    <m:r>
                      <a:rPr lang="en-US" i="1" dirty="0" smtClean="0">
                        <a:solidFill>
                          <a:schemeClr val="tx1"/>
                        </a:solidFill>
                        <a:latin typeface="Cambria Math"/>
                      </a:rPr>
                      <m:t>𝑥</m:t>
                    </m:r>
                    <m:r>
                      <a:rPr lang="en-US" i="1" dirty="0" smtClean="0">
                        <a:solidFill>
                          <a:schemeClr val="tx1"/>
                        </a:solidFill>
                        <a:latin typeface="Cambria Math"/>
                      </a:rPr>
                      <m:t>−</m:t>
                    </m:r>
                    <m:r>
                      <a:rPr lang="en-US" i="1" dirty="0" smtClean="0">
                        <a:solidFill>
                          <a:schemeClr val="tx1"/>
                        </a:solidFill>
                        <a:latin typeface="Cambria Math"/>
                      </a:rPr>
                      <m:t>𝑟</m:t>
                    </m:r>
                  </m:oMath>
                </a14:m>
                <a:endParaRPr lang="en-US" dirty="0">
                  <a:solidFill>
                    <a:schemeClr val="tx1"/>
                  </a:solidFill>
                </a:endParaRPr>
              </a:p>
            </p:txBody>
          </p:sp>
        </mc:Choice>
        <mc:Fallback xmlns="">
          <p:sp>
            <p:nvSpPr>
              <p:cNvPr id="5" name="Subtitle 4"/>
              <p:cNvSpPr>
                <a:spLocks noGrp="1" noRot="1" noChangeAspect="1" noMove="1" noResize="1" noEditPoints="1" noAdjustHandles="1" noChangeArrowheads="1" noChangeShapeType="1" noTextEdit="1"/>
              </p:cNvSpPr>
              <p:nvPr>
                <p:ph type="subTitle" idx="1"/>
              </p:nvPr>
            </p:nvSpPr>
            <p:spPr>
              <a:xfrm>
                <a:off x="304800" y="1219200"/>
                <a:ext cx="8382000" cy="4419600"/>
              </a:xfrm>
              <a:blipFill rotWithShape="1">
                <a:blip r:embed="rId4"/>
                <a:stretch>
                  <a:fillRect l="-1818" t="-1793"/>
                </a:stretch>
              </a:blipFill>
            </p:spPr>
            <p:txBody>
              <a:bodyPr/>
              <a:lstStyle/>
              <a:p>
                <a:r>
                  <a:rPr lang="en-US">
                    <a:noFill/>
                  </a:rPr>
                  <a:t> </a:t>
                </a:r>
              </a:p>
            </p:txBody>
          </p:sp>
        </mc:Fallback>
      </mc:AlternateContent>
      <p:sp>
        <p:nvSpPr>
          <p:cNvPr id="6" name="TextBox 5"/>
          <p:cNvSpPr txBox="1"/>
          <p:nvPr/>
        </p:nvSpPr>
        <p:spPr>
          <a:xfrm>
            <a:off x="228600" y="5712023"/>
            <a:ext cx="7596695" cy="307777"/>
          </a:xfrm>
          <a:prstGeom prst="rect">
            <a:avLst/>
          </a:prstGeom>
          <a:noFill/>
        </p:spPr>
        <p:txBody>
          <a:bodyPr wrap="none" rtlCol="0">
            <a:spAutoFit/>
          </a:bodyPr>
          <a:lstStyle/>
          <a:p>
            <a:r>
              <a:rPr lang="en-US" sz="1400" dirty="0" smtClean="0"/>
              <a:t>Adapted from </a:t>
            </a:r>
            <a:r>
              <a:rPr lang="en-US" sz="1400" i="1" dirty="0" smtClean="0"/>
              <a:t>Illustrative Mathematics</a:t>
            </a:r>
            <a:r>
              <a:rPr lang="en-US" sz="1400" dirty="0" smtClean="0"/>
              <a:t> A-APR Zeroes and factorization of a general polynomial</a:t>
            </a:r>
            <a:endParaRPr lang="en-US" sz="1400" dirty="0"/>
          </a:p>
        </p:txBody>
      </p:sp>
    </p:spTree>
    <p:extLst>
      <p:ext uri="{BB962C8B-B14F-4D97-AF65-F5344CB8AC3E}">
        <p14:creationId xmlns:p14="http://schemas.microsoft.com/office/powerpoint/2010/main" val="13611472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848600" y="56388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5" name="Subtitle 4"/>
              <p:cNvSpPr>
                <a:spLocks noGrp="1"/>
              </p:cNvSpPr>
              <p:nvPr>
                <p:ph type="subTitle" idx="1"/>
              </p:nvPr>
            </p:nvSpPr>
            <p:spPr>
              <a:xfrm>
                <a:off x="304800" y="1219200"/>
                <a:ext cx="8382000" cy="4419600"/>
              </a:xfrm>
            </p:spPr>
            <p:txBody>
              <a:bodyPr/>
              <a:lstStyle/>
              <a:p>
                <a:pPr algn="l"/>
                <a:r>
                  <a:rPr lang="en-US" sz="2400" dirty="0" smtClean="0">
                    <a:solidFill>
                      <a:schemeClr val="tx1"/>
                    </a:solidFill>
                  </a:rPr>
                  <a:t>Suppose </a:t>
                </a:r>
                <a14:m>
                  <m:oMath xmlns:m="http://schemas.openxmlformats.org/officeDocument/2006/math">
                    <m:r>
                      <a:rPr lang="en-US" sz="2400" i="1" dirty="0" smtClean="0">
                        <a:solidFill>
                          <a:schemeClr val="tx1"/>
                        </a:solidFill>
                        <a:latin typeface="Cambria Math"/>
                      </a:rPr>
                      <m:t>𝑝</m:t>
                    </m:r>
                    <m:r>
                      <a:rPr lang="en-US" sz="2400" i="1" dirty="0" smtClean="0">
                        <a:solidFill>
                          <a:schemeClr val="tx1"/>
                        </a:solidFill>
                        <a:latin typeface="Cambria Math"/>
                      </a:rPr>
                      <m:t>(</m:t>
                    </m:r>
                    <m:r>
                      <a:rPr lang="en-US" sz="2400" i="1" dirty="0" smtClean="0">
                        <a:solidFill>
                          <a:schemeClr val="tx1"/>
                        </a:solidFill>
                        <a:latin typeface="Cambria Math"/>
                      </a:rPr>
                      <m:t>𝑥</m:t>
                    </m:r>
                    <m:r>
                      <a:rPr lang="en-US" sz="2400" i="1" dirty="0" smtClean="0">
                        <a:solidFill>
                          <a:schemeClr val="tx1"/>
                        </a:solidFill>
                        <a:latin typeface="Cambria Math"/>
                      </a:rPr>
                      <m:t>)</m:t>
                    </m:r>
                  </m:oMath>
                </a14:m>
                <a:r>
                  <a:rPr lang="en-US" sz="2400" dirty="0" smtClean="0">
                    <a:solidFill>
                      <a:schemeClr val="tx1"/>
                    </a:solidFill>
                  </a:rPr>
                  <a:t> is a polynomial of degree </a:t>
                </a:r>
                <a14:m>
                  <m:oMath xmlns:m="http://schemas.openxmlformats.org/officeDocument/2006/math">
                    <m:r>
                      <a:rPr lang="en-US" sz="2400" i="1" dirty="0" smtClean="0">
                        <a:solidFill>
                          <a:schemeClr val="tx1"/>
                        </a:solidFill>
                        <a:latin typeface="Cambria Math"/>
                      </a:rPr>
                      <m:t>𝑑</m:t>
                    </m:r>
                    <m:r>
                      <a:rPr lang="en-US" sz="2400" i="1" dirty="0" smtClean="0">
                        <a:solidFill>
                          <a:schemeClr val="tx1"/>
                        </a:solidFill>
                        <a:latin typeface="Cambria Math"/>
                      </a:rPr>
                      <m:t>&gt;0</m:t>
                    </m:r>
                  </m:oMath>
                </a14:m>
                <a:endParaRPr lang="en-US" sz="2400" dirty="0" smtClean="0">
                  <a:solidFill>
                    <a:schemeClr val="tx1"/>
                  </a:solidFill>
                </a:endParaRPr>
              </a:p>
              <a:p>
                <a:pPr algn="l"/>
                <a:endParaRPr lang="en-US" sz="2400" dirty="0">
                  <a:solidFill>
                    <a:schemeClr val="tx1"/>
                  </a:solidFill>
                </a:endParaRPr>
              </a:p>
              <a:p>
                <a:pPr algn="l"/>
                <a:r>
                  <a:rPr lang="en-US" sz="2400" dirty="0" smtClean="0">
                    <a:solidFill>
                      <a:schemeClr val="tx1"/>
                    </a:solidFill>
                  </a:rPr>
                  <a:t>If </a:t>
                </a:r>
                <a:r>
                  <a:rPr lang="en-US" sz="2400" i="1" dirty="0" smtClean="0">
                    <a:solidFill>
                      <a:schemeClr val="tx1"/>
                    </a:solidFill>
                  </a:rPr>
                  <a:t>r</a:t>
                </a:r>
                <a:r>
                  <a:rPr lang="en-US" sz="2400" dirty="0" smtClean="0">
                    <a:solidFill>
                      <a:schemeClr val="tx1"/>
                    </a:solidFill>
                  </a:rPr>
                  <a:t> is a real number such that </a:t>
                </a:r>
                <a14:m>
                  <m:oMath xmlns:m="http://schemas.openxmlformats.org/officeDocument/2006/math">
                    <m:r>
                      <a:rPr lang="en-US" sz="2400" i="1" dirty="0" smtClean="0">
                        <a:solidFill>
                          <a:schemeClr val="tx1"/>
                        </a:solidFill>
                        <a:latin typeface="Cambria Math"/>
                      </a:rPr>
                      <m:t>𝑝</m:t>
                    </m:r>
                    <m:d>
                      <m:dPr>
                        <m:ctrlPr>
                          <a:rPr lang="en-US" sz="2400" i="1" dirty="0" smtClean="0">
                            <a:solidFill>
                              <a:schemeClr val="tx1"/>
                            </a:solidFill>
                            <a:latin typeface="Cambria Math"/>
                          </a:rPr>
                        </m:ctrlPr>
                      </m:dPr>
                      <m:e>
                        <m:r>
                          <a:rPr lang="en-US" sz="2400" i="1" dirty="0" smtClean="0">
                            <a:solidFill>
                              <a:schemeClr val="tx1"/>
                            </a:solidFill>
                            <a:latin typeface="Cambria Math"/>
                          </a:rPr>
                          <m:t>𝑟</m:t>
                        </m:r>
                      </m:e>
                    </m:d>
                    <m:r>
                      <a:rPr lang="en-US" sz="2400" b="0" i="1" dirty="0" smtClean="0">
                        <a:solidFill>
                          <a:schemeClr val="tx1"/>
                        </a:solidFill>
                        <a:latin typeface="Cambria Math"/>
                      </a:rPr>
                      <m:t>=</m:t>
                    </m:r>
                    <m:r>
                      <a:rPr lang="en-US" sz="2400" i="1" dirty="0" smtClean="0">
                        <a:solidFill>
                          <a:schemeClr val="tx1"/>
                        </a:solidFill>
                        <a:latin typeface="Cambria Math"/>
                      </a:rPr>
                      <m:t>0 </m:t>
                    </m:r>
                  </m:oMath>
                </a14:m>
                <a:r>
                  <a:rPr lang="en-US" sz="2400" dirty="0" smtClean="0">
                    <a:solidFill>
                      <a:schemeClr val="tx1"/>
                    </a:solidFill>
                  </a:rPr>
                  <a:t>show that </a:t>
                </a:r>
                <a14:m>
                  <m:oMath xmlns:m="http://schemas.openxmlformats.org/officeDocument/2006/math">
                    <m:r>
                      <a:rPr lang="en-US" sz="2400" i="1" dirty="0" smtClean="0">
                        <a:solidFill>
                          <a:schemeClr val="tx1"/>
                        </a:solidFill>
                        <a:latin typeface="Cambria Math"/>
                      </a:rPr>
                      <m:t>𝑝</m:t>
                    </m:r>
                    <m:r>
                      <a:rPr lang="en-US" sz="2400" i="1" dirty="0" smtClean="0">
                        <a:solidFill>
                          <a:schemeClr val="tx1"/>
                        </a:solidFill>
                        <a:latin typeface="Cambria Math"/>
                      </a:rPr>
                      <m:t>(</m:t>
                    </m:r>
                    <m:r>
                      <a:rPr lang="en-US" sz="2400" i="1" dirty="0" smtClean="0">
                        <a:solidFill>
                          <a:schemeClr val="tx1"/>
                        </a:solidFill>
                        <a:latin typeface="Cambria Math"/>
                      </a:rPr>
                      <m:t>𝑥</m:t>
                    </m:r>
                    <m:r>
                      <a:rPr lang="en-US" sz="2400" i="1" dirty="0" smtClean="0">
                        <a:solidFill>
                          <a:schemeClr val="tx1"/>
                        </a:solidFill>
                        <a:latin typeface="Cambria Math"/>
                      </a:rPr>
                      <m:t>)</m:t>
                    </m:r>
                  </m:oMath>
                </a14:m>
                <a:r>
                  <a:rPr lang="en-US" sz="2400" dirty="0" smtClean="0">
                    <a:solidFill>
                      <a:schemeClr val="tx1"/>
                    </a:solidFill>
                  </a:rPr>
                  <a:t> is evenly divisible by </a:t>
                </a:r>
                <a14:m>
                  <m:oMath xmlns:m="http://schemas.openxmlformats.org/officeDocument/2006/math">
                    <m:r>
                      <a:rPr lang="en-US" sz="2400" i="1" dirty="0" smtClean="0">
                        <a:solidFill>
                          <a:schemeClr val="tx1"/>
                        </a:solidFill>
                        <a:latin typeface="Cambria Math"/>
                      </a:rPr>
                      <m:t>𝑥</m:t>
                    </m:r>
                    <m:r>
                      <a:rPr lang="en-US" sz="2400" i="1" dirty="0" smtClean="0">
                        <a:solidFill>
                          <a:schemeClr val="tx1"/>
                        </a:solidFill>
                        <a:latin typeface="Cambria Math"/>
                      </a:rPr>
                      <m:t>−</m:t>
                    </m:r>
                    <m:r>
                      <a:rPr lang="en-US" sz="2400" i="1" dirty="0" smtClean="0">
                        <a:solidFill>
                          <a:schemeClr val="tx1"/>
                        </a:solidFill>
                        <a:latin typeface="Cambria Math"/>
                      </a:rPr>
                      <m:t>𝑟</m:t>
                    </m:r>
                  </m:oMath>
                </a14:m>
                <a:endParaRPr lang="en-US" sz="2400" dirty="0" smtClean="0">
                  <a:solidFill>
                    <a:schemeClr val="tx1"/>
                  </a:solidFill>
                </a:endParaRPr>
              </a:p>
              <a:p>
                <a:pPr algn="l"/>
                <a:endParaRPr lang="en-US" sz="2400" dirty="0">
                  <a:solidFill>
                    <a:schemeClr val="tx1"/>
                  </a:solidFill>
                </a:endParaRPr>
              </a:p>
              <a:p>
                <a:pPr algn="l"/>
                <a:r>
                  <a:rPr lang="en-US" dirty="0" smtClean="0">
                    <a:solidFill>
                      <a:schemeClr val="tx1"/>
                    </a:solidFill>
                  </a:rPr>
                  <a:t>Dividing </a:t>
                </a:r>
                <a14:m>
                  <m:oMath xmlns:m="http://schemas.openxmlformats.org/officeDocument/2006/math">
                    <m:r>
                      <a:rPr lang="en-US" i="1" dirty="0" smtClean="0">
                        <a:solidFill>
                          <a:schemeClr val="tx1"/>
                        </a:solidFill>
                        <a:latin typeface="Cambria Math"/>
                      </a:rPr>
                      <m:t>𝑝</m:t>
                    </m:r>
                    <m:r>
                      <a:rPr lang="en-US" i="1" dirty="0" smtClean="0">
                        <a:solidFill>
                          <a:schemeClr val="tx1"/>
                        </a:solidFill>
                        <a:latin typeface="Cambria Math"/>
                      </a:rPr>
                      <m:t>(</m:t>
                    </m:r>
                    <m:r>
                      <a:rPr lang="en-US" i="1" dirty="0" smtClean="0">
                        <a:solidFill>
                          <a:schemeClr val="tx1"/>
                        </a:solidFill>
                        <a:latin typeface="Cambria Math"/>
                      </a:rPr>
                      <m:t>𝑥</m:t>
                    </m:r>
                    <m:r>
                      <a:rPr lang="en-US" i="1" dirty="0" smtClean="0">
                        <a:solidFill>
                          <a:schemeClr val="tx1"/>
                        </a:solidFill>
                        <a:latin typeface="Cambria Math"/>
                      </a:rPr>
                      <m:t>)</m:t>
                    </m:r>
                  </m:oMath>
                </a14:m>
                <a:r>
                  <a:rPr lang="en-US" dirty="0" smtClean="0">
                    <a:solidFill>
                      <a:schemeClr val="tx1"/>
                    </a:solidFill>
                  </a:rPr>
                  <a:t> by </a:t>
                </a:r>
                <a14:m>
                  <m:oMath xmlns:m="http://schemas.openxmlformats.org/officeDocument/2006/math">
                    <m:r>
                      <a:rPr lang="en-US" i="1" dirty="0" smtClean="0">
                        <a:solidFill>
                          <a:schemeClr val="tx1"/>
                        </a:solidFill>
                        <a:latin typeface="Cambria Math"/>
                      </a:rPr>
                      <m:t>𝑥</m:t>
                    </m:r>
                    <m:r>
                      <a:rPr lang="en-US" i="1" dirty="0" smtClean="0">
                        <a:solidFill>
                          <a:schemeClr val="tx1"/>
                        </a:solidFill>
                        <a:latin typeface="Cambria Math"/>
                      </a:rPr>
                      <m:t>−</m:t>
                    </m:r>
                    <m:r>
                      <a:rPr lang="en-US" i="1" dirty="0" smtClean="0">
                        <a:solidFill>
                          <a:schemeClr val="tx1"/>
                        </a:solidFill>
                        <a:latin typeface="Cambria Math"/>
                      </a:rPr>
                      <m:t>𝑟</m:t>
                    </m:r>
                  </m:oMath>
                </a14:m>
                <a:r>
                  <a:rPr lang="en-US" dirty="0" smtClean="0">
                    <a:solidFill>
                      <a:schemeClr val="tx1"/>
                    </a:solidFill>
                  </a:rPr>
                  <a:t> gives:</a:t>
                </a:r>
              </a:p>
              <a:p>
                <a:pPr algn="l"/>
                <a14:m>
                  <m:oMathPara xmlns:m="http://schemas.openxmlformats.org/officeDocument/2006/math">
                    <m:oMathParaPr>
                      <m:jc m:val="centerGroup"/>
                    </m:oMathParaPr>
                    <m:oMath xmlns:m="http://schemas.openxmlformats.org/officeDocument/2006/math">
                      <m:r>
                        <a:rPr lang="en-US" b="0" i="1" dirty="0" smtClean="0">
                          <a:solidFill>
                            <a:schemeClr val="tx1"/>
                          </a:solidFill>
                          <a:latin typeface="Cambria Math"/>
                        </a:rPr>
                        <m:t>𝑝</m:t>
                      </m:r>
                      <m:r>
                        <a:rPr lang="en-US" i="1" dirty="0" smtClean="0">
                          <a:solidFill>
                            <a:schemeClr val="tx1"/>
                          </a:solidFill>
                          <a:latin typeface="Cambria Math"/>
                        </a:rPr>
                        <m:t>(</m:t>
                      </m:r>
                      <m:r>
                        <a:rPr lang="en-US" i="1" dirty="0" smtClean="0">
                          <a:solidFill>
                            <a:schemeClr val="tx1"/>
                          </a:solidFill>
                          <a:latin typeface="Cambria Math"/>
                        </a:rPr>
                        <m:t>𝑥</m:t>
                      </m:r>
                      <m:r>
                        <a:rPr lang="en-US" i="1" dirty="0" smtClean="0">
                          <a:solidFill>
                            <a:schemeClr val="tx1"/>
                          </a:solidFill>
                          <a:latin typeface="Cambria Math"/>
                        </a:rPr>
                        <m:t>) = </m:t>
                      </m:r>
                      <m:r>
                        <a:rPr lang="en-US" i="1" dirty="0" smtClean="0">
                          <a:solidFill>
                            <a:schemeClr val="tx1"/>
                          </a:solidFill>
                          <a:latin typeface="Cambria Math"/>
                        </a:rPr>
                        <m:t>𝑎</m:t>
                      </m:r>
                      <m:r>
                        <a:rPr lang="en-US" i="1" dirty="0" smtClean="0">
                          <a:solidFill>
                            <a:schemeClr val="tx1"/>
                          </a:solidFill>
                          <a:latin typeface="Cambria Math"/>
                        </a:rPr>
                        <m:t>(</m:t>
                      </m:r>
                      <m:r>
                        <a:rPr lang="en-US" i="1" dirty="0" smtClean="0">
                          <a:solidFill>
                            <a:schemeClr val="tx1"/>
                          </a:solidFill>
                          <a:latin typeface="Cambria Math"/>
                        </a:rPr>
                        <m:t>𝑥</m:t>
                      </m:r>
                      <m:r>
                        <a:rPr lang="en-US" i="1" dirty="0" smtClean="0">
                          <a:solidFill>
                            <a:schemeClr val="tx1"/>
                          </a:solidFill>
                          <a:latin typeface="Cambria Math"/>
                        </a:rPr>
                        <m:t>)(</m:t>
                      </m:r>
                      <m:r>
                        <a:rPr lang="en-US" i="1" dirty="0" smtClean="0">
                          <a:solidFill>
                            <a:schemeClr val="tx1"/>
                          </a:solidFill>
                          <a:latin typeface="Cambria Math"/>
                        </a:rPr>
                        <m:t>𝑥</m:t>
                      </m:r>
                      <m:r>
                        <a:rPr lang="en-US" i="1" dirty="0" smtClean="0">
                          <a:solidFill>
                            <a:schemeClr val="tx1"/>
                          </a:solidFill>
                          <a:latin typeface="Cambria Math"/>
                        </a:rPr>
                        <m:t>−</m:t>
                      </m:r>
                      <m:r>
                        <a:rPr lang="en-US" i="1" dirty="0" smtClean="0">
                          <a:solidFill>
                            <a:schemeClr val="tx1"/>
                          </a:solidFill>
                          <a:latin typeface="Cambria Math"/>
                        </a:rPr>
                        <m:t>𝑟</m:t>
                      </m:r>
                      <m:r>
                        <a:rPr lang="en-US" i="1" dirty="0" smtClean="0">
                          <a:solidFill>
                            <a:schemeClr val="tx1"/>
                          </a:solidFill>
                          <a:latin typeface="Cambria Math"/>
                        </a:rPr>
                        <m:t>)+</m:t>
                      </m:r>
                      <m:r>
                        <a:rPr lang="en-US" i="1" dirty="0" smtClean="0">
                          <a:solidFill>
                            <a:schemeClr val="tx1"/>
                          </a:solidFill>
                          <a:latin typeface="Cambria Math"/>
                        </a:rPr>
                        <m:t>𝑠</m:t>
                      </m:r>
                    </m:oMath>
                  </m:oMathPara>
                </a14:m>
                <a:endParaRPr lang="en-US" dirty="0" smtClean="0">
                  <a:solidFill>
                    <a:schemeClr val="tx1"/>
                  </a:solidFill>
                </a:endParaRPr>
              </a:p>
              <a:p>
                <a:pPr algn="l"/>
                <a:r>
                  <a:rPr lang="en-US" dirty="0" smtClean="0">
                    <a:solidFill>
                      <a:schemeClr val="tx1"/>
                    </a:solidFill>
                  </a:rPr>
                  <a:t>where </a:t>
                </a:r>
                <a14:m>
                  <m:oMath xmlns:m="http://schemas.openxmlformats.org/officeDocument/2006/math">
                    <m:r>
                      <a:rPr lang="en-US" i="1" dirty="0" smtClean="0">
                        <a:solidFill>
                          <a:schemeClr val="tx1"/>
                        </a:solidFill>
                        <a:latin typeface="Cambria Math"/>
                      </a:rPr>
                      <m:t>𝑎</m:t>
                    </m:r>
                    <m:r>
                      <a:rPr lang="en-US" i="1" dirty="0" smtClean="0">
                        <a:solidFill>
                          <a:schemeClr val="tx1"/>
                        </a:solidFill>
                        <a:latin typeface="Cambria Math"/>
                      </a:rPr>
                      <m:t>(</m:t>
                    </m:r>
                    <m:r>
                      <a:rPr lang="en-US" i="1" dirty="0" smtClean="0">
                        <a:solidFill>
                          <a:schemeClr val="tx1"/>
                        </a:solidFill>
                        <a:latin typeface="Cambria Math"/>
                      </a:rPr>
                      <m:t>𝑥</m:t>
                    </m:r>
                    <m:r>
                      <a:rPr lang="en-US" i="1" dirty="0" smtClean="0">
                        <a:solidFill>
                          <a:schemeClr val="tx1"/>
                        </a:solidFill>
                        <a:latin typeface="Cambria Math"/>
                      </a:rPr>
                      <m:t>)</m:t>
                    </m:r>
                  </m:oMath>
                </a14:m>
                <a:r>
                  <a:rPr lang="en-US" dirty="0" smtClean="0">
                    <a:solidFill>
                      <a:schemeClr val="tx1"/>
                    </a:solidFill>
                  </a:rPr>
                  <a:t> is a polynomial of degree </a:t>
                </a:r>
                <a14:m>
                  <m:oMath xmlns:m="http://schemas.openxmlformats.org/officeDocument/2006/math">
                    <m:r>
                      <a:rPr lang="en-US" i="1" dirty="0" smtClean="0">
                        <a:solidFill>
                          <a:schemeClr val="tx1"/>
                        </a:solidFill>
                        <a:latin typeface="Cambria Math"/>
                      </a:rPr>
                      <m:t>𝑑</m:t>
                    </m:r>
                    <m:r>
                      <a:rPr lang="en-US" i="1" dirty="0" smtClean="0">
                        <a:solidFill>
                          <a:schemeClr val="tx1"/>
                        </a:solidFill>
                        <a:latin typeface="Cambria Math"/>
                      </a:rPr>
                      <m:t>−1</m:t>
                    </m:r>
                  </m:oMath>
                </a14:m>
                <a:r>
                  <a:rPr lang="en-US" dirty="0" smtClean="0">
                    <a:solidFill>
                      <a:schemeClr val="tx1"/>
                    </a:solidFill>
                  </a:rPr>
                  <a:t> and </a:t>
                </a:r>
                <a14:m>
                  <m:oMath xmlns:m="http://schemas.openxmlformats.org/officeDocument/2006/math">
                    <m:r>
                      <a:rPr lang="en-US" i="1" dirty="0" smtClean="0">
                        <a:solidFill>
                          <a:schemeClr val="tx1"/>
                        </a:solidFill>
                        <a:latin typeface="Cambria Math"/>
                      </a:rPr>
                      <m:t>𝑠</m:t>
                    </m:r>
                  </m:oMath>
                </a14:m>
                <a:r>
                  <a:rPr lang="en-US" dirty="0" smtClean="0">
                    <a:solidFill>
                      <a:schemeClr val="tx1"/>
                    </a:solidFill>
                  </a:rPr>
                  <a:t> is a real number.</a:t>
                </a:r>
                <a:endParaRPr lang="en-US" dirty="0">
                  <a:solidFill>
                    <a:schemeClr val="tx1"/>
                  </a:solidFill>
                </a:endParaRPr>
              </a:p>
            </p:txBody>
          </p:sp>
        </mc:Choice>
        <mc:Fallback xmlns="">
          <p:sp>
            <p:nvSpPr>
              <p:cNvPr id="5" name="Subtitle 4"/>
              <p:cNvSpPr>
                <a:spLocks noGrp="1" noRot="1" noChangeAspect="1" noMove="1" noResize="1" noEditPoints="1" noAdjustHandles="1" noChangeArrowheads="1" noChangeShapeType="1" noTextEdit="1"/>
              </p:cNvSpPr>
              <p:nvPr>
                <p:ph type="subTitle" idx="1"/>
              </p:nvPr>
            </p:nvSpPr>
            <p:spPr>
              <a:xfrm>
                <a:off x="304800" y="1219200"/>
                <a:ext cx="8382000" cy="4419600"/>
              </a:xfrm>
              <a:blipFill rotWithShape="1">
                <a:blip r:embed="rId4"/>
                <a:stretch>
                  <a:fillRect l="-1818" t="-966" b="-1517"/>
                </a:stretch>
              </a:blipFill>
            </p:spPr>
            <p:txBody>
              <a:bodyPr/>
              <a:lstStyle/>
              <a:p>
                <a:r>
                  <a:rPr lang="en-US">
                    <a:noFill/>
                  </a:rPr>
                  <a:t> </a:t>
                </a:r>
              </a:p>
            </p:txBody>
          </p:sp>
        </mc:Fallback>
      </mc:AlternateContent>
      <p:sp>
        <p:nvSpPr>
          <p:cNvPr id="6" name="TextBox 5"/>
          <p:cNvSpPr txBox="1"/>
          <p:nvPr/>
        </p:nvSpPr>
        <p:spPr>
          <a:xfrm>
            <a:off x="228600" y="5712023"/>
            <a:ext cx="7596695" cy="307777"/>
          </a:xfrm>
          <a:prstGeom prst="rect">
            <a:avLst/>
          </a:prstGeom>
          <a:noFill/>
        </p:spPr>
        <p:txBody>
          <a:bodyPr wrap="none" rtlCol="0">
            <a:spAutoFit/>
          </a:bodyPr>
          <a:lstStyle/>
          <a:p>
            <a:r>
              <a:rPr lang="en-US" sz="1400" dirty="0" smtClean="0"/>
              <a:t>Adapted from </a:t>
            </a:r>
            <a:r>
              <a:rPr lang="en-US" sz="1400" i="1" dirty="0" smtClean="0"/>
              <a:t>Illustrative Mathematics</a:t>
            </a:r>
            <a:r>
              <a:rPr lang="en-US" sz="1400" dirty="0" smtClean="0"/>
              <a:t> A-APR Zeroes and factorization of a general polynomial</a:t>
            </a:r>
            <a:endParaRPr lang="en-US" sz="1400" dirty="0"/>
          </a:p>
        </p:txBody>
      </p:sp>
    </p:spTree>
    <p:extLst>
      <p:ext uri="{BB962C8B-B14F-4D97-AF65-F5344CB8AC3E}">
        <p14:creationId xmlns:p14="http://schemas.microsoft.com/office/powerpoint/2010/main" val="24021040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848600" y="56388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5" name="Subtitle 4"/>
              <p:cNvSpPr>
                <a:spLocks noGrp="1"/>
              </p:cNvSpPr>
              <p:nvPr>
                <p:ph type="subTitle" idx="1"/>
              </p:nvPr>
            </p:nvSpPr>
            <p:spPr>
              <a:xfrm>
                <a:off x="304800" y="1219200"/>
                <a:ext cx="8382000" cy="4419600"/>
              </a:xfrm>
            </p:spPr>
            <p:txBody>
              <a:bodyPr/>
              <a:lstStyle/>
              <a:p>
                <a:pPr algn="l"/>
                <a:r>
                  <a:rPr lang="en-US" sz="2400" dirty="0" smtClean="0">
                    <a:solidFill>
                      <a:schemeClr val="tx1"/>
                    </a:solidFill>
                  </a:rPr>
                  <a:t>Suppose </a:t>
                </a:r>
                <a14:m>
                  <m:oMath xmlns:m="http://schemas.openxmlformats.org/officeDocument/2006/math">
                    <m:r>
                      <a:rPr lang="en-US" sz="2400" i="1" dirty="0" smtClean="0">
                        <a:solidFill>
                          <a:schemeClr val="tx1"/>
                        </a:solidFill>
                        <a:latin typeface="Cambria Math"/>
                      </a:rPr>
                      <m:t>𝑝</m:t>
                    </m:r>
                    <m:r>
                      <a:rPr lang="en-US" sz="2400" i="1" dirty="0" smtClean="0">
                        <a:solidFill>
                          <a:schemeClr val="tx1"/>
                        </a:solidFill>
                        <a:latin typeface="Cambria Math"/>
                      </a:rPr>
                      <m:t>(</m:t>
                    </m:r>
                    <m:r>
                      <a:rPr lang="en-US" sz="2400" i="1" dirty="0" smtClean="0">
                        <a:solidFill>
                          <a:schemeClr val="tx1"/>
                        </a:solidFill>
                        <a:latin typeface="Cambria Math"/>
                      </a:rPr>
                      <m:t>𝑥</m:t>
                    </m:r>
                    <m:r>
                      <a:rPr lang="en-US" sz="2400" i="1" dirty="0" smtClean="0">
                        <a:solidFill>
                          <a:schemeClr val="tx1"/>
                        </a:solidFill>
                        <a:latin typeface="Cambria Math"/>
                      </a:rPr>
                      <m:t>)</m:t>
                    </m:r>
                  </m:oMath>
                </a14:m>
                <a:r>
                  <a:rPr lang="en-US" sz="2400" dirty="0" smtClean="0">
                    <a:solidFill>
                      <a:schemeClr val="tx1"/>
                    </a:solidFill>
                  </a:rPr>
                  <a:t> is a polynomial of degree </a:t>
                </a:r>
                <a14:m>
                  <m:oMath xmlns:m="http://schemas.openxmlformats.org/officeDocument/2006/math">
                    <m:r>
                      <a:rPr lang="en-US" sz="2400" i="1" dirty="0" smtClean="0">
                        <a:solidFill>
                          <a:schemeClr val="tx1"/>
                        </a:solidFill>
                        <a:latin typeface="Cambria Math"/>
                      </a:rPr>
                      <m:t>𝑑</m:t>
                    </m:r>
                    <m:r>
                      <a:rPr lang="en-US" sz="2400" i="1" dirty="0" smtClean="0">
                        <a:solidFill>
                          <a:schemeClr val="tx1"/>
                        </a:solidFill>
                        <a:latin typeface="Cambria Math"/>
                      </a:rPr>
                      <m:t>&gt;0</m:t>
                    </m:r>
                  </m:oMath>
                </a14:m>
                <a:endParaRPr lang="en-US" sz="2400" dirty="0" smtClean="0">
                  <a:solidFill>
                    <a:schemeClr val="tx1"/>
                  </a:solidFill>
                </a:endParaRPr>
              </a:p>
              <a:p>
                <a:pPr algn="l"/>
                <a:r>
                  <a:rPr lang="en-US" sz="2400" dirty="0" smtClean="0">
                    <a:solidFill>
                      <a:schemeClr val="tx1"/>
                    </a:solidFill>
                  </a:rPr>
                  <a:t>If </a:t>
                </a:r>
                <a:r>
                  <a:rPr lang="en-US" sz="2400" i="1" dirty="0" smtClean="0">
                    <a:solidFill>
                      <a:schemeClr val="tx1"/>
                    </a:solidFill>
                  </a:rPr>
                  <a:t>r</a:t>
                </a:r>
                <a:r>
                  <a:rPr lang="en-US" sz="2400" dirty="0" smtClean="0">
                    <a:solidFill>
                      <a:schemeClr val="tx1"/>
                    </a:solidFill>
                  </a:rPr>
                  <a:t> is a real number such that </a:t>
                </a:r>
                <a14:m>
                  <m:oMath xmlns:m="http://schemas.openxmlformats.org/officeDocument/2006/math">
                    <m:r>
                      <a:rPr lang="en-US" sz="2400" i="1" dirty="0" smtClean="0">
                        <a:solidFill>
                          <a:schemeClr val="tx1"/>
                        </a:solidFill>
                        <a:latin typeface="Cambria Math"/>
                      </a:rPr>
                      <m:t>𝑝</m:t>
                    </m:r>
                    <m:d>
                      <m:dPr>
                        <m:ctrlPr>
                          <a:rPr lang="en-US" sz="2400" i="1" dirty="0" smtClean="0">
                            <a:solidFill>
                              <a:schemeClr val="tx1"/>
                            </a:solidFill>
                            <a:latin typeface="Cambria Math"/>
                          </a:rPr>
                        </m:ctrlPr>
                      </m:dPr>
                      <m:e>
                        <m:r>
                          <a:rPr lang="en-US" sz="2400" i="1" dirty="0" smtClean="0">
                            <a:solidFill>
                              <a:schemeClr val="tx1"/>
                            </a:solidFill>
                            <a:latin typeface="Cambria Math"/>
                          </a:rPr>
                          <m:t>𝑟</m:t>
                        </m:r>
                      </m:e>
                    </m:d>
                    <m:r>
                      <a:rPr lang="en-US" sz="2400" b="0" i="1" dirty="0" smtClean="0">
                        <a:solidFill>
                          <a:schemeClr val="tx1"/>
                        </a:solidFill>
                        <a:latin typeface="Cambria Math"/>
                      </a:rPr>
                      <m:t>=</m:t>
                    </m:r>
                    <m:r>
                      <a:rPr lang="en-US" sz="2400" i="1" dirty="0" smtClean="0">
                        <a:solidFill>
                          <a:schemeClr val="tx1"/>
                        </a:solidFill>
                        <a:latin typeface="Cambria Math"/>
                      </a:rPr>
                      <m:t>0 </m:t>
                    </m:r>
                  </m:oMath>
                </a14:m>
                <a:r>
                  <a:rPr lang="en-US" sz="2400" dirty="0" smtClean="0">
                    <a:solidFill>
                      <a:schemeClr val="tx1"/>
                    </a:solidFill>
                  </a:rPr>
                  <a:t>show that </a:t>
                </a:r>
                <a14:m>
                  <m:oMath xmlns:m="http://schemas.openxmlformats.org/officeDocument/2006/math">
                    <m:r>
                      <a:rPr lang="en-US" sz="2400" i="1" dirty="0" smtClean="0">
                        <a:solidFill>
                          <a:schemeClr val="tx1"/>
                        </a:solidFill>
                        <a:latin typeface="Cambria Math"/>
                      </a:rPr>
                      <m:t>𝑝</m:t>
                    </m:r>
                    <m:r>
                      <a:rPr lang="en-US" sz="2400" i="1" dirty="0" smtClean="0">
                        <a:solidFill>
                          <a:schemeClr val="tx1"/>
                        </a:solidFill>
                        <a:latin typeface="Cambria Math"/>
                      </a:rPr>
                      <m:t>(</m:t>
                    </m:r>
                    <m:r>
                      <a:rPr lang="en-US" sz="2400" i="1" dirty="0" smtClean="0">
                        <a:solidFill>
                          <a:schemeClr val="tx1"/>
                        </a:solidFill>
                        <a:latin typeface="Cambria Math"/>
                      </a:rPr>
                      <m:t>𝑥</m:t>
                    </m:r>
                    <m:r>
                      <a:rPr lang="en-US" sz="2400" i="1" dirty="0" smtClean="0">
                        <a:solidFill>
                          <a:schemeClr val="tx1"/>
                        </a:solidFill>
                        <a:latin typeface="Cambria Math"/>
                      </a:rPr>
                      <m:t>)</m:t>
                    </m:r>
                  </m:oMath>
                </a14:m>
                <a:r>
                  <a:rPr lang="en-US" sz="2400" dirty="0" smtClean="0">
                    <a:solidFill>
                      <a:schemeClr val="tx1"/>
                    </a:solidFill>
                  </a:rPr>
                  <a:t> is evenly divisible by </a:t>
                </a:r>
                <a14:m>
                  <m:oMath xmlns:m="http://schemas.openxmlformats.org/officeDocument/2006/math">
                    <m:r>
                      <a:rPr lang="en-US" sz="2400" i="1" dirty="0" smtClean="0">
                        <a:solidFill>
                          <a:schemeClr val="tx1"/>
                        </a:solidFill>
                        <a:latin typeface="Cambria Math"/>
                      </a:rPr>
                      <m:t>𝑥</m:t>
                    </m:r>
                    <m:r>
                      <a:rPr lang="en-US" sz="2400" i="1" dirty="0" smtClean="0">
                        <a:solidFill>
                          <a:schemeClr val="tx1"/>
                        </a:solidFill>
                        <a:latin typeface="Cambria Math"/>
                      </a:rPr>
                      <m:t>−</m:t>
                    </m:r>
                    <m:r>
                      <a:rPr lang="en-US" sz="2400" i="1" dirty="0" smtClean="0">
                        <a:solidFill>
                          <a:schemeClr val="tx1"/>
                        </a:solidFill>
                        <a:latin typeface="Cambria Math"/>
                      </a:rPr>
                      <m:t>𝑟</m:t>
                    </m:r>
                  </m:oMath>
                </a14:m>
                <a:endParaRPr lang="en-US" sz="2400" dirty="0" smtClean="0">
                  <a:solidFill>
                    <a:schemeClr val="tx1"/>
                  </a:solidFill>
                </a:endParaRPr>
              </a:p>
              <a:p>
                <a:pPr algn="l"/>
                <a:endParaRPr lang="en-US" sz="2400" dirty="0">
                  <a:solidFill>
                    <a:schemeClr val="tx1"/>
                  </a:solidFill>
                </a:endParaRPr>
              </a:p>
              <a:p>
                <a:pPr algn="l"/>
                <a:r>
                  <a:rPr lang="en-US" sz="2400" dirty="0" smtClean="0">
                    <a:solidFill>
                      <a:schemeClr val="tx1"/>
                    </a:solidFill>
                  </a:rPr>
                  <a:t>Dividing </a:t>
                </a:r>
                <a14:m>
                  <m:oMath xmlns:m="http://schemas.openxmlformats.org/officeDocument/2006/math">
                    <m:r>
                      <a:rPr lang="en-US" sz="2400" i="1" dirty="0" smtClean="0">
                        <a:solidFill>
                          <a:schemeClr val="tx1"/>
                        </a:solidFill>
                        <a:latin typeface="Cambria Math"/>
                      </a:rPr>
                      <m:t>𝑝</m:t>
                    </m:r>
                    <m:r>
                      <a:rPr lang="en-US" sz="2400" i="1" dirty="0" smtClean="0">
                        <a:solidFill>
                          <a:schemeClr val="tx1"/>
                        </a:solidFill>
                        <a:latin typeface="Cambria Math"/>
                      </a:rPr>
                      <m:t>(</m:t>
                    </m:r>
                    <m:r>
                      <a:rPr lang="en-US" sz="2400" i="1" dirty="0" smtClean="0">
                        <a:solidFill>
                          <a:schemeClr val="tx1"/>
                        </a:solidFill>
                        <a:latin typeface="Cambria Math"/>
                      </a:rPr>
                      <m:t>𝑥</m:t>
                    </m:r>
                    <m:r>
                      <a:rPr lang="en-US" sz="2400" i="1" dirty="0" smtClean="0">
                        <a:solidFill>
                          <a:schemeClr val="tx1"/>
                        </a:solidFill>
                        <a:latin typeface="Cambria Math"/>
                      </a:rPr>
                      <m:t>)</m:t>
                    </m:r>
                  </m:oMath>
                </a14:m>
                <a:r>
                  <a:rPr lang="en-US" sz="2400" dirty="0" smtClean="0">
                    <a:solidFill>
                      <a:schemeClr val="tx1"/>
                    </a:solidFill>
                  </a:rPr>
                  <a:t> by </a:t>
                </a:r>
                <a14:m>
                  <m:oMath xmlns:m="http://schemas.openxmlformats.org/officeDocument/2006/math">
                    <m:r>
                      <a:rPr lang="en-US" sz="2400" i="1" dirty="0" smtClean="0">
                        <a:solidFill>
                          <a:schemeClr val="tx1"/>
                        </a:solidFill>
                        <a:latin typeface="Cambria Math"/>
                      </a:rPr>
                      <m:t>𝑥</m:t>
                    </m:r>
                    <m:r>
                      <a:rPr lang="en-US" sz="2400" i="1" dirty="0" smtClean="0">
                        <a:solidFill>
                          <a:schemeClr val="tx1"/>
                        </a:solidFill>
                        <a:latin typeface="Cambria Math"/>
                      </a:rPr>
                      <m:t>−</m:t>
                    </m:r>
                    <m:r>
                      <a:rPr lang="en-US" sz="2400" i="1" dirty="0" smtClean="0">
                        <a:solidFill>
                          <a:schemeClr val="tx1"/>
                        </a:solidFill>
                        <a:latin typeface="Cambria Math"/>
                      </a:rPr>
                      <m:t>𝑟</m:t>
                    </m:r>
                  </m:oMath>
                </a14:m>
                <a:r>
                  <a:rPr lang="en-US" sz="2400" dirty="0" smtClean="0">
                    <a:solidFill>
                      <a:schemeClr val="tx1"/>
                    </a:solidFill>
                  </a:rPr>
                  <a:t> gives:</a:t>
                </a:r>
              </a:p>
              <a:p>
                <a:pPr algn="l"/>
                <a14:m>
                  <m:oMathPara xmlns:m="http://schemas.openxmlformats.org/officeDocument/2006/math">
                    <m:oMathParaPr>
                      <m:jc m:val="centerGroup"/>
                    </m:oMathParaPr>
                    <m:oMath xmlns:m="http://schemas.openxmlformats.org/officeDocument/2006/math">
                      <m:r>
                        <a:rPr lang="en-US" sz="2400" b="0" i="1" dirty="0" smtClean="0">
                          <a:solidFill>
                            <a:schemeClr val="tx1"/>
                          </a:solidFill>
                          <a:latin typeface="Cambria Math"/>
                        </a:rPr>
                        <m:t>𝑝</m:t>
                      </m:r>
                      <m:r>
                        <a:rPr lang="en-US" sz="2400" i="1" dirty="0" smtClean="0">
                          <a:solidFill>
                            <a:schemeClr val="tx1"/>
                          </a:solidFill>
                          <a:latin typeface="Cambria Math"/>
                        </a:rPr>
                        <m:t>(</m:t>
                      </m:r>
                      <m:r>
                        <a:rPr lang="en-US" sz="2400" i="1" dirty="0" smtClean="0">
                          <a:solidFill>
                            <a:schemeClr val="tx1"/>
                          </a:solidFill>
                          <a:latin typeface="Cambria Math"/>
                        </a:rPr>
                        <m:t>𝑥</m:t>
                      </m:r>
                      <m:r>
                        <a:rPr lang="en-US" sz="2400" i="1" dirty="0" smtClean="0">
                          <a:solidFill>
                            <a:schemeClr val="tx1"/>
                          </a:solidFill>
                          <a:latin typeface="Cambria Math"/>
                        </a:rPr>
                        <m:t>) = </m:t>
                      </m:r>
                      <m:r>
                        <a:rPr lang="en-US" sz="2400" i="1" dirty="0" smtClean="0">
                          <a:solidFill>
                            <a:schemeClr val="tx1"/>
                          </a:solidFill>
                          <a:latin typeface="Cambria Math"/>
                        </a:rPr>
                        <m:t>𝑎</m:t>
                      </m:r>
                      <m:r>
                        <a:rPr lang="en-US" sz="2400" i="1" dirty="0" smtClean="0">
                          <a:solidFill>
                            <a:schemeClr val="tx1"/>
                          </a:solidFill>
                          <a:latin typeface="Cambria Math"/>
                        </a:rPr>
                        <m:t>(</m:t>
                      </m:r>
                      <m:r>
                        <a:rPr lang="en-US" sz="2400" i="1" dirty="0" smtClean="0">
                          <a:solidFill>
                            <a:schemeClr val="tx1"/>
                          </a:solidFill>
                          <a:latin typeface="Cambria Math"/>
                        </a:rPr>
                        <m:t>𝑥</m:t>
                      </m:r>
                      <m:r>
                        <a:rPr lang="en-US" sz="2400" i="1" dirty="0" smtClean="0">
                          <a:solidFill>
                            <a:schemeClr val="tx1"/>
                          </a:solidFill>
                          <a:latin typeface="Cambria Math"/>
                        </a:rPr>
                        <m:t>)(</m:t>
                      </m:r>
                      <m:r>
                        <a:rPr lang="en-US" sz="2400" i="1" dirty="0" smtClean="0">
                          <a:solidFill>
                            <a:schemeClr val="tx1"/>
                          </a:solidFill>
                          <a:latin typeface="Cambria Math"/>
                        </a:rPr>
                        <m:t>𝑥</m:t>
                      </m:r>
                      <m:r>
                        <a:rPr lang="en-US" sz="2400" i="1" dirty="0" smtClean="0">
                          <a:solidFill>
                            <a:schemeClr val="tx1"/>
                          </a:solidFill>
                          <a:latin typeface="Cambria Math"/>
                        </a:rPr>
                        <m:t>−</m:t>
                      </m:r>
                      <m:r>
                        <a:rPr lang="en-US" sz="2400" i="1" dirty="0" smtClean="0">
                          <a:solidFill>
                            <a:schemeClr val="tx1"/>
                          </a:solidFill>
                          <a:latin typeface="Cambria Math"/>
                        </a:rPr>
                        <m:t>𝑟</m:t>
                      </m:r>
                      <m:r>
                        <a:rPr lang="en-US" sz="2400" i="1" dirty="0" smtClean="0">
                          <a:solidFill>
                            <a:schemeClr val="tx1"/>
                          </a:solidFill>
                          <a:latin typeface="Cambria Math"/>
                        </a:rPr>
                        <m:t>)+</m:t>
                      </m:r>
                      <m:r>
                        <a:rPr lang="en-US" sz="2400" i="1" dirty="0" smtClean="0">
                          <a:solidFill>
                            <a:schemeClr val="tx1"/>
                          </a:solidFill>
                          <a:latin typeface="Cambria Math"/>
                        </a:rPr>
                        <m:t>𝑠</m:t>
                      </m:r>
                    </m:oMath>
                  </m:oMathPara>
                </a14:m>
                <a:endParaRPr lang="en-US" sz="2400" dirty="0" smtClean="0">
                  <a:solidFill>
                    <a:schemeClr val="tx1"/>
                  </a:solidFill>
                </a:endParaRPr>
              </a:p>
              <a:p>
                <a:pPr algn="l"/>
                <a:r>
                  <a:rPr lang="en-US" sz="2400" dirty="0" smtClean="0">
                    <a:solidFill>
                      <a:schemeClr val="tx1"/>
                    </a:solidFill>
                  </a:rPr>
                  <a:t>where </a:t>
                </a:r>
                <a14:m>
                  <m:oMath xmlns:m="http://schemas.openxmlformats.org/officeDocument/2006/math">
                    <m:r>
                      <a:rPr lang="en-US" sz="2400" i="1" dirty="0" smtClean="0">
                        <a:solidFill>
                          <a:schemeClr val="tx1"/>
                        </a:solidFill>
                        <a:latin typeface="Cambria Math"/>
                      </a:rPr>
                      <m:t>𝑎</m:t>
                    </m:r>
                    <m:r>
                      <a:rPr lang="en-US" sz="2400" i="1" dirty="0" smtClean="0">
                        <a:solidFill>
                          <a:schemeClr val="tx1"/>
                        </a:solidFill>
                        <a:latin typeface="Cambria Math"/>
                      </a:rPr>
                      <m:t>(</m:t>
                    </m:r>
                    <m:r>
                      <a:rPr lang="en-US" sz="2400" i="1" dirty="0" smtClean="0">
                        <a:solidFill>
                          <a:schemeClr val="tx1"/>
                        </a:solidFill>
                        <a:latin typeface="Cambria Math"/>
                      </a:rPr>
                      <m:t>𝑥</m:t>
                    </m:r>
                    <m:r>
                      <a:rPr lang="en-US" sz="2400" i="1" dirty="0" smtClean="0">
                        <a:solidFill>
                          <a:schemeClr val="tx1"/>
                        </a:solidFill>
                        <a:latin typeface="Cambria Math"/>
                      </a:rPr>
                      <m:t>)</m:t>
                    </m:r>
                  </m:oMath>
                </a14:m>
                <a:r>
                  <a:rPr lang="en-US" sz="2400" dirty="0" smtClean="0">
                    <a:solidFill>
                      <a:schemeClr val="tx1"/>
                    </a:solidFill>
                  </a:rPr>
                  <a:t> is a polynomial of degree </a:t>
                </a:r>
                <a14:m>
                  <m:oMath xmlns:m="http://schemas.openxmlformats.org/officeDocument/2006/math">
                    <m:r>
                      <a:rPr lang="en-US" sz="2400" i="1" dirty="0" smtClean="0">
                        <a:solidFill>
                          <a:schemeClr val="tx1"/>
                        </a:solidFill>
                        <a:latin typeface="Cambria Math"/>
                      </a:rPr>
                      <m:t>𝑑</m:t>
                    </m:r>
                    <m:r>
                      <a:rPr lang="en-US" sz="2400" i="1" dirty="0" smtClean="0">
                        <a:solidFill>
                          <a:schemeClr val="tx1"/>
                        </a:solidFill>
                        <a:latin typeface="Cambria Math"/>
                      </a:rPr>
                      <m:t>−1</m:t>
                    </m:r>
                  </m:oMath>
                </a14:m>
                <a:r>
                  <a:rPr lang="en-US" sz="2400" dirty="0" smtClean="0">
                    <a:solidFill>
                      <a:schemeClr val="tx1"/>
                    </a:solidFill>
                  </a:rPr>
                  <a:t> and </a:t>
                </a:r>
                <a14:m>
                  <m:oMath xmlns:m="http://schemas.openxmlformats.org/officeDocument/2006/math">
                    <m:r>
                      <a:rPr lang="en-US" sz="2400" i="1" dirty="0" smtClean="0">
                        <a:solidFill>
                          <a:schemeClr val="tx1"/>
                        </a:solidFill>
                        <a:latin typeface="Cambria Math"/>
                      </a:rPr>
                      <m:t>𝑠</m:t>
                    </m:r>
                  </m:oMath>
                </a14:m>
                <a:r>
                  <a:rPr lang="en-US" sz="2400" dirty="0" smtClean="0">
                    <a:solidFill>
                      <a:schemeClr val="tx1"/>
                    </a:solidFill>
                  </a:rPr>
                  <a:t> is a real number.</a:t>
                </a:r>
              </a:p>
              <a:p>
                <a:pPr algn="l"/>
                <a:r>
                  <a:rPr lang="en-US" dirty="0" smtClean="0">
                    <a:solidFill>
                      <a:schemeClr val="tx1"/>
                    </a:solidFill>
                  </a:rPr>
                  <a:t>Substituting </a:t>
                </a:r>
                <a14:m>
                  <m:oMath xmlns:m="http://schemas.openxmlformats.org/officeDocument/2006/math">
                    <m:r>
                      <a:rPr lang="en-US" i="1" dirty="0" smtClean="0">
                        <a:solidFill>
                          <a:schemeClr val="tx1"/>
                        </a:solidFill>
                        <a:latin typeface="Cambria Math"/>
                      </a:rPr>
                      <m:t>𝑟</m:t>
                    </m:r>
                  </m:oMath>
                </a14:m>
                <a:r>
                  <a:rPr lang="en-US" dirty="0" smtClean="0">
                    <a:solidFill>
                      <a:schemeClr val="tx1"/>
                    </a:solidFill>
                  </a:rPr>
                  <a:t> we find:</a:t>
                </a:r>
              </a:p>
              <a:p>
                <a:pPr algn="l"/>
                <a14:m>
                  <m:oMathPara xmlns:m="http://schemas.openxmlformats.org/officeDocument/2006/math">
                    <m:oMathParaPr>
                      <m:jc m:val="centerGroup"/>
                    </m:oMathParaPr>
                    <m:oMath xmlns:m="http://schemas.openxmlformats.org/officeDocument/2006/math">
                      <m:r>
                        <a:rPr lang="en-US" sz="2800" i="1" dirty="0" smtClean="0">
                          <a:solidFill>
                            <a:schemeClr val="tx1"/>
                          </a:solidFill>
                          <a:latin typeface="Cambria Math"/>
                        </a:rPr>
                        <m:t>𝑝</m:t>
                      </m:r>
                      <m:r>
                        <a:rPr lang="en-US" sz="2800" i="1" dirty="0" smtClean="0">
                          <a:solidFill>
                            <a:schemeClr val="tx1"/>
                          </a:solidFill>
                          <a:latin typeface="Cambria Math"/>
                        </a:rPr>
                        <m:t>(</m:t>
                      </m:r>
                      <m:r>
                        <a:rPr lang="en-US" sz="2800" i="1" dirty="0" smtClean="0">
                          <a:solidFill>
                            <a:schemeClr val="tx1"/>
                          </a:solidFill>
                          <a:latin typeface="Cambria Math"/>
                        </a:rPr>
                        <m:t>𝑟</m:t>
                      </m:r>
                      <m:r>
                        <a:rPr lang="en-US" sz="2800" i="1" dirty="0" smtClean="0">
                          <a:solidFill>
                            <a:schemeClr val="tx1"/>
                          </a:solidFill>
                          <a:latin typeface="Cambria Math"/>
                        </a:rPr>
                        <m:t>)=</m:t>
                      </m:r>
                      <m:r>
                        <a:rPr lang="en-US" sz="2800" i="1" dirty="0" smtClean="0">
                          <a:solidFill>
                            <a:schemeClr val="tx1"/>
                          </a:solidFill>
                          <a:latin typeface="Cambria Math"/>
                        </a:rPr>
                        <m:t>𝑎</m:t>
                      </m:r>
                      <m:r>
                        <a:rPr lang="en-US" sz="2800" i="1" dirty="0" smtClean="0">
                          <a:solidFill>
                            <a:schemeClr val="tx1"/>
                          </a:solidFill>
                          <a:latin typeface="Cambria Math"/>
                        </a:rPr>
                        <m:t>(</m:t>
                      </m:r>
                      <m:r>
                        <a:rPr lang="en-US" sz="2800" i="1" dirty="0" smtClean="0">
                          <a:solidFill>
                            <a:schemeClr val="tx1"/>
                          </a:solidFill>
                          <a:latin typeface="Cambria Math"/>
                        </a:rPr>
                        <m:t>𝑟</m:t>
                      </m:r>
                      <m:r>
                        <a:rPr lang="en-US" sz="2800" i="1" dirty="0" smtClean="0">
                          <a:solidFill>
                            <a:schemeClr val="tx1"/>
                          </a:solidFill>
                          <a:latin typeface="Cambria Math"/>
                        </a:rPr>
                        <m:t>)(0)+</m:t>
                      </m:r>
                      <m:r>
                        <a:rPr lang="en-US" sz="2800" i="1" dirty="0" smtClean="0">
                          <a:solidFill>
                            <a:schemeClr val="tx1"/>
                          </a:solidFill>
                          <a:latin typeface="Cambria Math"/>
                        </a:rPr>
                        <m:t>𝑠</m:t>
                      </m:r>
                      <m:r>
                        <a:rPr lang="en-US" sz="2800" i="1" dirty="0" smtClean="0">
                          <a:solidFill>
                            <a:schemeClr val="tx1"/>
                          </a:solidFill>
                          <a:latin typeface="Cambria Math"/>
                        </a:rPr>
                        <m:t> →0=</m:t>
                      </m:r>
                      <m:r>
                        <a:rPr lang="en-US" sz="2800" i="1" dirty="0" smtClean="0">
                          <a:solidFill>
                            <a:schemeClr val="tx1"/>
                          </a:solidFill>
                          <a:latin typeface="Cambria Math"/>
                        </a:rPr>
                        <m:t>𝑠</m:t>
                      </m:r>
                    </m:oMath>
                  </m:oMathPara>
                </a14:m>
                <a:endParaRPr lang="en-US" sz="2800" dirty="0">
                  <a:solidFill>
                    <a:schemeClr val="tx1"/>
                  </a:solidFill>
                </a:endParaRPr>
              </a:p>
            </p:txBody>
          </p:sp>
        </mc:Choice>
        <mc:Fallback xmlns="">
          <p:sp>
            <p:nvSpPr>
              <p:cNvPr id="5" name="Subtitle 4"/>
              <p:cNvSpPr>
                <a:spLocks noGrp="1" noRot="1" noChangeAspect="1" noMove="1" noResize="1" noEditPoints="1" noAdjustHandles="1" noChangeArrowheads="1" noChangeShapeType="1" noTextEdit="1"/>
              </p:cNvSpPr>
              <p:nvPr>
                <p:ph type="subTitle" idx="1"/>
              </p:nvPr>
            </p:nvSpPr>
            <p:spPr>
              <a:xfrm>
                <a:off x="304800" y="1219200"/>
                <a:ext cx="8382000" cy="4419600"/>
              </a:xfrm>
              <a:blipFill rotWithShape="1">
                <a:blip r:embed="rId4"/>
                <a:stretch>
                  <a:fillRect l="-1818" t="-966"/>
                </a:stretch>
              </a:blipFill>
            </p:spPr>
            <p:txBody>
              <a:bodyPr/>
              <a:lstStyle/>
              <a:p>
                <a:r>
                  <a:rPr lang="en-US">
                    <a:noFill/>
                  </a:rPr>
                  <a:t> </a:t>
                </a:r>
              </a:p>
            </p:txBody>
          </p:sp>
        </mc:Fallback>
      </mc:AlternateContent>
      <p:sp>
        <p:nvSpPr>
          <p:cNvPr id="6" name="TextBox 5"/>
          <p:cNvSpPr txBox="1"/>
          <p:nvPr/>
        </p:nvSpPr>
        <p:spPr>
          <a:xfrm>
            <a:off x="228600" y="5712023"/>
            <a:ext cx="7596695" cy="307777"/>
          </a:xfrm>
          <a:prstGeom prst="rect">
            <a:avLst/>
          </a:prstGeom>
          <a:noFill/>
        </p:spPr>
        <p:txBody>
          <a:bodyPr wrap="none" rtlCol="0">
            <a:spAutoFit/>
          </a:bodyPr>
          <a:lstStyle/>
          <a:p>
            <a:r>
              <a:rPr lang="en-US" sz="1400" dirty="0" smtClean="0"/>
              <a:t>Adapted from </a:t>
            </a:r>
            <a:r>
              <a:rPr lang="en-US" sz="1400" i="1" dirty="0" smtClean="0"/>
              <a:t>Illustrative Mathematics</a:t>
            </a:r>
            <a:r>
              <a:rPr lang="en-US" sz="1400" dirty="0" smtClean="0"/>
              <a:t> A-APR Zeroes and factorization of a general polynomial</a:t>
            </a:r>
            <a:endParaRPr lang="en-US" sz="1400" dirty="0"/>
          </a:p>
        </p:txBody>
      </p:sp>
    </p:spTree>
    <p:extLst>
      <p:ext uri="{BB962C8B-B14F-4D97-AF65-F5344CB8AC3E}">
        <p14:creationId xmlns:p14="http://schemas.microsoft.com/office/powerpoint/2010/main" val="12622620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381000" y="1295400"/>
            <a:ext cx="8382000" cy="4343400"/>
          </a:xfrm>
        </p:spPr>
        <p:txBody>
          <a:bodyPr/>
          <a:lstStyle/>
          <a:p>
            <a:pPr algn="l"/>
            <a:r>
              <a:rPr lang="en-US" sz="2800" dirty="0" smtClean="0">
                <a:solidFill>
                  <a:schemeClr val="tx1"/>
                </a:solidFill>
              </a:rPr>
              <a:t>Susan has an ear infection. The doctor prescribes a course of antibiotics. Susan is told to take 250 mg doses of the antibiotic regularly every 12 hours for 10 days. </a:t>
            </a:r>
          </a:p>
          <a:p>
            <a:pPr algn="l"/>
            <a:r>
              <a:rPr lang="en-US" sz="2800" dirty="0" smtClean="0">
                <a:solidFill>
                  <a:schemeClr val="tx1"/>
                </a:solidFill>
              </a:rPr>
              <a:t>Susan is curious and wants to know how much of the drug will be in her body over the course of the 10 days. She does some research online and finds out that at the end of 12 hours. About 4% of the drug is still in the body.</a:t>
            </a: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848600" y="56388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228600" y="5712023"/>
            <a:ext cx="5442003" cy="307777"/>
          </a:xfrm>
          <a:prstGeom prst="rect">
            <a:avLst/>
          </a:prstGeom>
          <a:noFill/>
        </p:spPr>
        <p:txBody>
          <a:bodyPr wrap="none" rtlCol="0">
            <a:spAutoFit/>
          </a:bodyPr>
          <a:lstStyle/>
          <a:p>
            <a:r>
              <a:rPr lang="en-US" sz="1400" dirty="0" smtClean="0"/>
              <a:t>Adapted from </a:t>
            </a:r>
            <a:r>
              <a:rPr lang="en-US" sz="1400" i="1" dirty="0" smtClean="0"/>
              <a:t>Illustrative Mathematics</a:t>
            </a:r>
            <a:r>
              <a:rPr lang="en-US" sz="1400" dirty="0" smtClean="0"/>
              <a:t> A-SSE Course of Antibiotics</a:t>
            </a:r>
            <a:endParaRPr lang="en-US" sz="1400" dirty="0"/>
          </a:p>
        </p:txBody>
      </p:sp>
    </p:spTree>
    <p:extLst>
      <p:ext uri="{BB962C8B-B14F-4D97-AF65-F5344CB8AC3E}">
        <p14:creationId xmlns:p14="http://schemas.microsoft.com/office/powerpoint/2010/main" val="25792930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381000" y="1295400"/>
            <a:ext cx="8382000" cy="4343400"/>
          </a:xfrm>
        </p:spPr>
        <p:txBody>
          <a:bodyPr/>
          <a:lstStyle/>
          <a:p>
            <a:pPr algn="l"/>
            <a:r>
              <a:rPr lang="en-US" sz="2800" dirty="0" smtClean="0">
                <a:solidFill>
                  <a:schemeClr val="tx1"/>
                </a:solidFill>
              </a:rPr>
              <a:t>Susan has an ear infection. The doctor prescribes a course of antibiotics. Susan is told to take 250 mg doses of the antibiotic regularly every 12 hours for 10 days. </a:t>
            </a:r>
          </a:p>
          <a:p>
            <a:pPr algn="l"/>
            <a:r>
              <a:rPr lang="en-US" sz="2800" dirty="0" smtClean="0">
                <a:solidFill>
                  <a:schemeClr val="tx1"/>
                </a:solidFill>
              </a:rPr>
              <a:t>Susan is curious and wants to know how much of the drug will be in her body over the course of the 10 days. She does some research online and finds out that at the end of 12 hours. About 4% of the drug is still in the body.</a:t>
            </a:r>
          </a:p>
          <a:p>
            <a:pPr algn="l"/>
            <a:r>
              <a:rPr lang="en-US" sz="2800" dirty="0" smtClean="0">
                <a:solidFill>
                  <a:schemeClr val="tx1"/>
                </a:solidFill>
              </a:rPr>
              <a:t>What quantity of the drug is in the body right after the first dose, the second dose, the third dose, the fourth dose?</a:t>
            </a: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848600" y="56388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228600" y="5712023"/>
            <a:ext cx="5442003" cy="307777"/>
          </a:xfrm>
          <a:prstGeom prst="rect">
            <a:avLst/>
          </a:prstGeom>
          <a:noFill/>
        </p:spPr>
        <p:txBody>
          <a:bodyPr wrap="none" rtlCol="0">
            <a:spAutoFit/>
          </a:bodyPr>
          <a:lstStyle/>
          <a:p>
            <a:r>
              <a:rPr lang="en-US" sz="1400" dirty="0" smtClean="0"/>
              <a:t>Adapted from </a:t>
            </a:r>
            <a:r>
              <a:rPr lang="en-US" sz="1400" i="1" dirty="0" smtClean="0"/>
              <a:t>Illustrative Mathematics</a:t>
            </a:r>
            <a:r>
              <a:rPr lang="en-US" sz="1400" dirty="0" smtClean="0"/>
              <a:t> A-SSE Course of Antibiotics</a:t>
            </a:r>
            <a:endParaRPr lang="en-US" sz="1400" dirty="0"/>
          </a:p>
        </p:txBody>
      </p:sp>
    </p:spTree>
    <p:extLst>
      <p:ext uri="{BB962C8B-B14F-4D97-AF65-F5344CB8AC3E}">
        <p14:creationId xmlns:p14="http://schemas.microsoft.com/office/powerpoint/2010/main" val="21526251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381000" y="1295400"/>
                <a:ext cx="8382000" cy="4343400"/>
              </a:xfrm>
            </p:spPr>
            <p:txBody>
              <a:bodyPr/>
              <a:lstStyle/>
              <a:p>
                <a:pPr algn="l"/>
                <a:r>
                  <a:rPr lang="en-US" sz="2400" dirty="0" smtClean="0">
                    <a:solidFill>
                      <a:schemeClr val="tx1"/>
                    </a:solidFill>
                  </a:rPr>
                  <a:t>What quantity of the drug is in the body right after the first dose, the second dose, the third dose, the fourth dose?</a:t>
                </a:r>
              </a:p>
              <a:p>
                <a:pPr algn="l"/>
                <a14:m>
                  <m:oMathPara xmlns:m="http://schemas.openxmlformats.org/officeDocument/2006/math">
                    <m:oMathParaPr>
                      <m:jc m:val="centerGroup"/>
                    </m:oMathParaPr>
                    <m:oMath xmlns:m="http://schemas.openxmlformats.org/officeDocument/2006/math">
                      <m:sSub>
                        <m:sSubPr>
                          <m:ctrlPr>
                            <a:rPr lang="en-US" sz="2800" i="1" dirty="0" smtClean="0">
                              <a:solidFill>
                                <a:schemeClr val="tx1"/>
                              </a:solidFill>
                              <a:latin typeface="Cambria Math"/>
                            </a:rPr>
                          </m:ctrlPr>
                        </m:sSubPr>
                        <m:e>
                          <m:r>
                            <a:rPr lang="en-US" sz="2800" b="0" i="1" dirty="0" smtClean="0">
                              <a:solidFill>
                                <a:schemeClr val="tx1"/>
                              </a:solidFill>
                              <a:latin typeface="Cambria Math"/>
                            </a:rPr>
                            <m:t>𝑄</m:t>
                          </m:r>
                        </m:e>
                        <m:sub>
                          <m:r>
                            <a:rPr lang="en-US" sz="2800" b="0" i="1" dirty="0" smtClean="0">
                              <a:solidFill>
                                <a:schemeClr val="tx1"/>
                              </a:solidFill>
                              <a:latin typeface="Cambria Math"/>
                            </a:rPr>
                            <m:t>1</m:t>
                          </m:r>
                        </m:sub>
                      </m:sSub>
                      <m:r>
                        <a:rPr lang="en-US" sz="2800" b="0" i="1" dirty="0" smtClean="0">
                          <a:solidFill>
                            <a:schemeClr val="tx1"/>
                          </a:solidFill>
                          <a:latin typeface="Cambria Math"/>
                        </a:rPr>
                        <m:t>=</m:t>
                      </m:r>
                      <m:r>
                        <m:rPr>
                          <m:nor/>
                        </m:rPr>
                        <a:rPr lang="en-US" sz="2800" b="0" i="0" dirty="0" smtClean="0">
                          <a:solidFill>
                            <a:schemeClr val="tx1"/>
                          </a:solidFill>
                          <a:latin typeface="Cambria Math"/>
                        </a:rPr>
                        <m:t>First</m:t>
                      </m:r>
                      <m:r>
                        <m:rPr>
                          <m:nor/>
                        </m:rPr>
                        <a:rPr lang="en-US" sz="2800" b="0" i="0" dirty="0" smtClean="0">
                          <a:solidFill>
                            <a:schemeClr val="tx1"/>
                          </a:solidFill>
                          <a:latin typeface="Cambria Math"/>
                        </a:rPr>
                        <m:t> </m:t>
                      </m:r>
                      <m:r>
                        <m:rPr>
                          <m:nor/>
                        </m:rPr>
                        <a:rPr lang="en-US" sz="2800" b="0" i="0" dirty="0" smtClean="0">
                          <a:solidFill>
                            <a:schemeClr val="tx1"/>
                          </a:solidFill>
                          <a:latin typeface="Cambria Math"/>
                        </a:rPr>
                        <m:t>dose</m:t>
                      </m:r>
                    </m:oMath>
                  </m:oMathPara>
                </a14:m>
                <a:endParaRPr lang="en-US" sz="2800" dirty="0" smtClean="0">
                  <a:solidFill>
                    <a:schemeClr val="tx1"/>
                  </a:solidFill>
                </a:endParaRPr>
              </a:p>
              <a:p>
                <a:pPr algn="l"/>
                <a14:m>
                  <m:oMathPara xmlns:m="http://schemas.openxmlformats.org/officeDocument/2006/math">
                    <m:oMathParaPr>
                      <m:jc m:val="centerGroup"/>
                    </m:oMathParaPr>
                    <m:oMath xmlns:m="http://schemas.openxmlformats.org/officeDocument/2006/math">
                      <m:sSub>
                        <m:sSubPr>
                          <m:ctrlPr>
                            <a:rPr lang="en-US" sz="2800" i="1" smtClean="0">
                              <a:solidFill>
                                <a:schemeClr val="tx1"/>
                              </a:solidFill>
                              <a:latin typeface="Cambria Math"/>
                            </a:rPr>
                          </m:ctrlPr>
                        </m:sSubPr>
                        <m:e>
                          <m:r>
                            <a:rPr lang="en-US" sz="2800" b="0" i="1" smtClean="0">
                              <a:solidFill>
                                <a:schemeClr val="tx1"/>
                              </a:solidFill>
                              <a:latin typeface="Cambria Math"/>
                            </a:rPr>
                            <m:t>𝑄</m:t>
                          </m:r>
                        </m:e>
                        <m:sub>
                          <m:r>
                            <a:rPr lang="en-US" sz="2800" b="0" i="1" smtClean="0">
                              <a:solidFill>
                                <a:schemeClr val="tx1"/>
                              </a:solidFill>
                              <a:latin typeface="Cambria Math"/>
                            </a:rPr>
                            <m:t>1</m:t>
                          </m:r>
                        </m:sub>
                      </m:sSub>
                      <m:r>
                        <a:rPr lang="en-US" sz="2800" b="0" i="1" smtClean="0">
                          <a:solidFill>
                            <a:schemeClr val="tx1"/>
                          </a:solidFill>
                          <a:latin typeface="Cambria Math"/>
                        </a:rPr>
                        <m:t>=250</m:t>
                      </m:r>
                      <m:r>
                        <m:rPr>
                          <m:nor/>
                        </m:rPr>
                        <a:rPr lang="en-US" sz="2800" b="0" i="0" smtClean="0">
                          <a:solidFill>
                            <a:schemeClr val="tx1"/>
                          </a:solidFill>
                          <a:latin typeface="Cambria Math"/>
                        </a:rPr>
                        <m:t>mg</m:t>
                      </m:r>
                    </m:oMath>
                  </m:oMathPara>
                </a14:m>
                <a:endParaRPr lang="en-US" sz="2800" dirty="0" smtClean="0">
                  <a:solidFill>
                    <a:schemeClr val="tx1"/>
                  </a:solidFill>
                </a:endParaRP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381000" y="1295400"/>
                <a:ext cx="8382000" cy="4343400"/>
              </a:xfrm>
              <a:blipFill rotWithShape="1">
                <a:blip r:embed="rId3"/>
                <a:stretch>
                  <a:fillRect l="-1164" t="-983"/>
                </a:stretch>
              </a:blipFill>
            </p:spPr>
            <p:txBody>
              <a:bodyPr/>
              <a:lstStyle/>
              <a:p>
                <a:r>
                  <a:rPr lang="en-US">
                    <a:noFill/>
                  </a:rPr>
                  <a:t> </a:t>
                </a:r>
              </a:p>
            </p:txBody>
          </p:sp>
        </mc:Fallback>
      </mc:AlternateContent>
      <p:pic>
        <p:nvPicPr>
          <p:cNvPr id="4" name="Picture 2" descr="C:\Users\Janet Wyche\AppData\Local\Temp\notesCB2CD5\CCGPS_LogoAPPLE2.jpg"/>
          <p:cNvPicPr>
            <a:picLocks noChangeAspect="1" noChangeArrowheads="1"/>
          </p:cNvPicPr>
          <p:nvPr/>
        </p:nvPicPr>
        <p:blipFill>
          <a:blip r:embed="rId4" cstate="print"/>
          <a:srcRect/>
          <a:stretch>
            <a:fillRect/>
          </a:stretch>
        </p:blipFill>
        <p:spPr bwMode="auto">
          <a:xfrm>
            <a:off x="7848600" y="56388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228600" y="5712023"/>
            <a:ext cx="5442003" cy="307777"/>
          </a:xfrm>
          <a:prstGeom prst="rect">
            <a:avLst/>
          </a:prstGeom>
          <a:noFill/>
        </p:spPr>
        <p:txBody>
          <a:bodyPr wrap="none" rtlCol="0">
            <a:spAutoFit/>
          </a:bodyPr>
          <a:lstStyle/>
          <a:p>
            <a:r>
              <a:rPr lang="en-US" sz="1400" dirty="0" smtClean="0"/>
              <a:t>Adapted from </a:t>
            </a:r>
            <a:r>
              <a:rPr lang="en-US" sz="1400" i="1" dirty="0" smtClean="0"/>
              <a:t>Illustrative Mathematics</a:t>
            </a:r>
            <a:r>
              <a:rPr lang="en-US" sz="1400" dirty="0" smtClean="0"/>
              <a:t> A-SSE Course of Antibiotics</a:t>
            </a:r>
            <a:endParaRPr lang="en-US" sz="1400" dirty="0"/>
          </a:p>
        </p:txBody>
      </p:sp>
    </p:spTree>
    <p:extLst>
      <p:ext uri="{BB962C8B-B14F-4D97-AF65-F5344CB8AC3E}">
        <p14:creationId xmlns:p14="http://schemas.microsoft.com/office/powerpoint/2010/main" val="293438307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381000" y="1295400"/>
                <a:ext cx="8382000" cy="4343400"/>
              </a:xfrm>
            </p:spPr>
            <p:txBody>
              <a:bodyPr/>
              <a:lstStyle/>
              <a:p>
                <a:pPr algn="l"/>
                <a:r>
                  <a:rPr lang="en-US" sz="2400" dirty="0" smtClean="0">
                    <a:solidFill>
                      <a:schemeClr val="tx1"/>
                    </a:solidFill>
                  </a:rPr>
                  <a:t>What quantity of the drug is in the body right after the first dose, the second dose, the third dose, the fourth dose?</a:t>
                </a:r>
              </a:p>
              <a:p>
                <a:pPr algn="l"/>
                <a14:m>
                  <m:oMathPara xmlns:m="http://schemas.openxmlformats.org/officeDocument/2006/math">
                    <m:oMathParaPr>
                      <m:jc m:val="centerGroup"/>
                    </m:oMathParaPr>
                    <m:oMath xmlns:m="http://schemas.openxmlformats.org/officeDocument/2006/math">
                      <m:sSub>
                        <m:sSubPr>
                          <m:ctrlPr>
                            <a:rPr lang="en-US" sz="2800" i="1" dirty="0" smtClean="0">
                              <a:solidFill>
                                <a:schemeClr val="tx1"/>
                              </a:solidFill>
                              <a:latin typeface="Cambria Math"/>
                            </a:rPr>
                          </m:ctrlPr>
                        </m:sSubPr>
                        <m:e>
                          <m:r>
                            <a:rPr lang="en-US" sz="2800" b="0" i="1" dirty="0" smtClean="0">
                              <a:solidFill>
                                <a:schemeClr val="tx1"/>
                              </a:solidFill>
                              <a:latin typeface="Cambria Math"/>
                            </a:rPr>
                            <m:t>𝑄</m:t>
                          </m:r>
                        </m:e>
                        <m:sub>
                          <m:r>
                            <a:rPr lang="en-US" sz="2800" b="0" i="1" dirty="0" smtClean="0">
                              <a:solidFill>
                                <a:schemeClr val="tx1"/>
                              </a:solidFill>
                              <a:latin typeface="Cambria Math"/>
                            </a:rPr>
                            <m:t>1</m:t>
                          </m:r>
                        </m:sub>
                      </m:sSub>
                      <m:r>
                        <a:rPr lang="en-US" sz="2800" b="0" i="1" dirty="0" smtClean="0">
                          <a:solidFill>
                            <a:schemeClr val="tx1"/>
                          </a:solidFill>
                          <a:latin typeface="Cambria Math"/>
                        </a:rPr>
                        <m:t>=</m:t>
                      </m:r>
                      <m:r>
                        <m:rPr>
                          <m:nor/>
                        </m:rPr>
                        <a:rPr lang="en-US" sz="2800" b="0" i="0" dirty="0" smtClean="0">
                          <a:solidFill>
                            <a:schemeClr val="tx1"/>
                          </a:solidFill>
                          <a:latin typeface="Cambria Math"/>
                        </a:rPr>
                        <m:t>First</m:t>
                      </m:r>
                      <m:r>
                        <m:rPr>
                          <m:nor/>
                        </m:rPr>
                        <a:rPr lang="en-US" sz="2800" b="0" i="0" dirty="0" smtClean="0">
                          <a:solidFill>
                            <a:schemeClr val="tx1"/>
                          </a:solidFill>
                          <a:latin typeface="Cambria Math"/>
                        </a:rPr>
                        <m:t> </m:t>
                      </m:r>
                      <m:r>
                        <m:rPr>
                          <m:nor/>
                        </m:rPr>
                        <a:rPr lang="en-US" sz="2800" b="0" i="0" dirty="0" smtClean="0">
                          <a:solidFill>
                            <a:schemeClr val="tx1"/>
                          </a:solidFill>
                          <a:latin typeface="Cambria Math"/>
                        </a:rPr>
                        <m:t>dose</m:t>
                      </m:r>
                      <m:r>
                        <a:rPr lang="en-US" sz="2800" b="0" i="0" dirty="0" smtClean="0">
                          <a:solidFill>
                            <a:schemeClr val="tx1"/>
                          </a:solidFill>
                          <a:latin typeface="Cambria Math"/>
                        </a:rPr>
                        <m:t>; </m:t>
                      </m:r>
                      <m:sSub>
                        <m:sSubPr>
                          <m:ctrlPr>
                            <a:rPr lang="en-US" sz="2800" i="1" smtClean="0">
                              <a:solidFill>
                                <a:schemeClr val="tx1"/>
                              </a:solidFill>
                              <a:latin typeface="Cambria Math"/>
                            </a:rPr>
                          </m:ctrlPr>
                        </m:sSubPr>
                        <m:e>
                          <m:r>
                            <a:rPr lang="en-US" sz="2800" b="0" i="1" smtClean="0">
                              <a:solidFill>
                                <a:schemeClr val="tx1"/>
                              </a:solidFill>
                              <a:latin typeface="Cambria Math"/>
                            </a:rPr>
                            <m:t>𝑄</m:t>
                          </m:r>
                        </m:e>
                        <m:sub>
                          <m:r>
                            <a:rPr lang="en-US" sz="2800" b="0" i="1" smtClean="0">
                              <a:solidFill>
                                <a:schemeClr val="tx1"/>
                              </a:solidFill>
                              <a:latin typeface="Cambria Math"/>
                            </a:rPr>
                            <m:t>1</m:t>
                          </m:r>
                        </m:sub>
                      </m:sSub>
                      <m:r>
                        <a:rPr lang="en-US" sz="2800" b="0" i="1" smtClean="0">
                          <a:solidFill>
                            <a:schemeClr val="tx1"/>
                          </a:solidFill>
                          <a:latin typeface="Cambria Math"/>
                        </a:rPr>
                        <m:t>=250</m:t>
                      </m:r>
                      <m:r>
                        <m:rPr>
                          <m:nor/>
                        </m:rPr>
                        <a:rPr lang="en-US" sz="2800" b="0" i="0" smtClean="0">
                          <a:solidFill>
                            <a:schemeClr val="tx1"/>
                          </a:solidFill>
                          <a:latin typeface="Cambria Math"/>
                        </a:rPr>
                        <m:t>mg</m:t>
                      </m:r>
                    </m:oMath>
                  </m:oMathPara>
                </a14:m>
                <a:endParaRPr lang="en-US" sz="2800" dirty="0" smtClean="0">
                  <a:solidFill>
                    <a:schemeClr val="tx1"/>
                  </a:solidFill>
                </a:endParaRPr>
              </a:p>
              <a:p>
                <a:pPr algn="l"/>
                <a14:m>
                  <m:oMathPara xmlns:m="http://schemas.openxmlformats.org/officeDocument/2006/math">
                    <m:oMathParaPr>
                      <m:jc m:val="centerGroup"/>
                    </m:oMathParaPr>
                    <m:oMath xmlns:m="http://schemas.openxmlformats.org/officeDocument/2006/math">
                      <m:sSub>
                        <m:sSubPr>
                          <m:ctrlPr>
                            <a:rPr lang="en-US" sz="2800" i="1" dirty="0">
                              <a:solidFill>
                                <a:schemeClr val="tx1"/>
                              </a:solidFill>
                              <a:latin typeface="Cambria Math"/>
                            </a:rPr>
                          </m:ctrlPr>
                        </m:sSubPr>
                        <m:e>
                          <m:r>
                            <a:rPr lang="en-US" sz="2800" i="1" dirty="0">
                              <a:solidFill>
                                <a:schemeClr val="tx1"/>
                              </a:solidFill>
                              <a:latin typeface="Cambria Math"/>
                            </a:rPr>
                            <m:t>𝑄</m:t>
                          </m:r>
                        </m:e>
                        <m:sub>
                          <m:r>
                            <a:rPr lang="en-US" sz="2800" b="0" i="1" dirty="0" smtClean="0">
                              <a:solidFill>
                                <a:schemeClr val="tx1"/>
                              </a:solidFill>
                              <a:latin typeface="Cambria Math"/>
                            </a:rPr>
                            <m:t>2</m:t>
                          </m:r>
                        </m:sub>
                      </m:sSub>
                      <m:r>
                        <a:rPr lang="en-US" sz="2800" i="1" dirty="0">
                          <a:solidFill>
                            <a:schemeClr val="tx1"/>
                          </a:solidFill>
                          <a:latin typeface="Cambria Math"/>
                        </a:rPr>
                        <m:t>=</m:t>
                      </m:r>
                      <m:r>
                        <m:rPr>
                          <m:nor/>
                        </m:rPr>
                        <a:rPr lang="en-US" sz="2800" b="0" i="0" dirty="0" smtClean="0">
                          <a:solidFill>
                            <a:schemeClr val="tx1"/>
                          </a:solidFill>
                          <a:latin typeface="Cambria Math"/>
                        </a:rPr>
                        <m:t>Second</m:t>
                      </m:r>
                      <m:r>
                        <m:rPr>
                          <m:nor/>
                        </m:rPr>
                        <a:rPr lang="en-US" sz="2800" dirty="0">
                          <a:solidFill>
                            <a:schemeClr val="tx1"/>
                          </a:solidFill>
                          <a:latin typeface="Cambria Math"/>
                        </a:rPr>
                        <m:t> </m:t>
                      </m:r>
                      <m:r>
                        <m:rPr>
                          <m:nor/>
                        </m:rPr>
                        <a:rPr lang="en-US" sz="2800" dirty="0">
                          <a:solidFill>
                            <a:schemeClr val="tx1"/>
                          </a:solidFill>
                          <a:latin typeface="Cambria Math"/>
                        </a:rPr>
                        <m:t>dose</m:t>
                      </m:r>
                    </m:oMath>
                  </m:oMathPara>
                </a14:m>
                <a:endParaRPr lang="en-US" sz="2800" dirty="0" smtClean="0">
                  <a:solidFill>
                    <a:schemeClr val="tx1"/>
                  </a:solidFill>
                </a:endParaRPr>
              </a:p>
              <a:p>
                <a:pPr algn="l"/>
                <a14:m>
                  <m:oMathPara xmlns:m="http://schemas.openxmlformats.org/officeDocument/2006/math">
                    <m:oMathParaPr>
                      <m:jc m:val="centerGroup"/>
                    </m:oMathParaPr>
                    <m:oMath xmlns:m="http://schemas.openxmlformats.org/officeDocument/2006/math">
                      <m:sSub>
                        <m:sSubPr>
                          <m:ctrlPr>
                            <a:rPr lang="en-US" sz="2800" i="1" dirty="0">
                              <a:solidFill>
                                <a:schemeClr val="tx1"/>
                              </a:solidFill>
                              <a:latin typeface="Cambria Math"/>
                            </a:rPr>
                          </m:ctrlPr>
                        </m:sSubPr>
                        <m:e>
                          <m:r>
                            <a:rPr lang="en-US" sz="2800" i="1" dirty="0" smtClean="0">
                              <a:solidFill>
                                <a:schemeClr val="tx1"/>
                              </a:solidFill>
                              <a:latin typeface="Cambria Math"/>
                            </a:rPr>
                            <m:t>𝑄</m:t>
                          </m:r>
                        </m:e>
                        <m:sub>
                          <m:r>
                            <a:rPr lang="en-US" sz="2800" b="0" i="1" dirty="0" smtClean="0">
                              <a:solidFill>
                                <a:schemeClr val="tx1"/>
                              </a:solidFill>
                              <a:latin typeface="Cambria Math"/>
                            </a:rPr>
                            <m:t>2</m:t>
                          </m:r>
                        </m:sub>
                      </m:sSub>
                      <m:r>
                        <a:rPr lang="en-US" sz="2800" i="1" dirty="0" smtClean="0">
                          <a:solidFill>
                            <a:schemeClr val="tx1"/>
                          </a:solidFill>
                          <a:latin typeface="Cambria Math"/>
                        </a:rPr>
                        <m:t>=</m:t>
                      </m:r>
                      <m:r>
                        <a:rPr lang="en-US" sz="2800" b="0" i="1" dirty="0" smtClean="0">
                          <a:solidFill>
                            <a:schemeClr val="tx1"/>
                          </a:solidFill>
                          <a:latin typeface="Cambria Math"/>
                        </a:rPr>
                        <m:t>(0.04)</m:t>
                      </m:r>
                      <m:sSub>
                        <m:sSubPr>
                          <m:ctrlPr>
                            <a:rPr lang="en-US" sz="2800" b="0" i="1" dirty="0" smtClean="0">
                              <a:solidFill>
                                <a:schemeClr val="tx1"/>
                              </a:solidFill>
                              <a:latin typeface="Cambria Math"/>
                            </a:rPr>
                          </m:ctrlPr>
                        </m:sSubPr>
                        <m:e>
                          <m:r>
                            <a:rPr lang="en-US" sz="2800" b="0" i="1" dirty="0" smtClean="0">
                              <a:solidFill>
                                <a:schemeClr val="tx1"/>
                              </a:solidFill>
                              <a:latin typeface="Cambria Math"/>
                            </a:rPr>
                            <m:t>𝑄</m:t>
                          </m:r>
                        </m:e>
                        <m:sub>
                          <m:r>
                            <a:rPr lang="en-US" sz="2800" b="0" i="1" dirty="0" smtClean="0">
                              <a:solidFill>
                                <a:schemeClr val="tx1"/>
                              </a:solidFill>
                              <a:latin typeface="Cambria Math"/>
                            </a:rPr>
                            <m:t>1</m:t>
                          </m:r>
                        </m:sub>
                      </m:sSub>
                      <m:r>
                        <a:rPr lang="en-US" sz="2800" b="0" i="1" dirty="0" smtClean="0">
                          <a:solidFill>
                            <a:schemeClr val="tx1"/>
                          </a:solidFill>
                          <a:latin typeface="Cambria Math"/>
                        </a:rPr>
                        <m:t>+250</m:t>
                      </m:r>
                    </m:oMath>
                  </m:oMathPara>
                </a14:m>
                <a:endParaRPr lang="en-US" sz="2800" dirty="0" smtClean="0">
                  <a:solidFill>
                    <a:schemeClr val="tx1"/>
                  </a:solidFill>
                </a:endParaRPr>
              </a:p>
              <a:p>
                <a:pPr algn="l"/>
                <a14:m>
                  <m:oMathPara xmlns:m="http://schemas.openxmlformats.org/officeDocument/2006/math">
                    <m:oMathParaPr>
                      <m:jc m:val="centerGroup"/>
                    </m:oMathParaPr>
                    <m:oMath xmlns:m="http://schemas.openxmlformats.org/officeDocument/2006/math">
                      <m:sSub>
                        <m:sSubPr>
                          <m:ctrlPr>
                            <a:rPr lang="en-US" sz="2800" i="1" dirty="0">
                              <a:solidFill>
                                <a:schemeClr val="tx1"/>
                              </a:solidFill>
                              <a:latin typeface="Cambria Math"/>
                            </a:rPr>
                          </m:ctrlPr>
                        </m:sSubPr>
                        <m:e>
                          <m:r>
                            <a:rPr lang="en-US" sz="2800" i="1" dirty="0">
                              <a:solidFill>
                                <a:schemeClr val="tx1"/>
                              </a:solidFill>
                              <a:latin typeface="Cambria Math"/>
                            </a:rPr>
                            <m:t>𝑄</m:t>
                          </m:r>
                        </m:e>
                        <m:sub>
                          <m:r>
                            <a:rPr lang="en-US" sz="2800" b="0" i="1" dirty="0" smtClean="0">
                              <a:solidFill>
                                <a:schemeClr val="tx1"/>
                              </a:solidFill>
                              <a:latin typeface="Cambria Math"/>
                            </a:rPr>
                            <m:t>2</m:t>
                          </m:r>
                        </m:sub>
                      </m:sSub>
                      <m:r>
                        <a:rPr lang="en-US" sz="2800" i="1" dirty="0">
                          <a:solidFill>
                            <a:schemeClr val="tx1"/>
                          </a:solidFill>
                          <a:latin typeface="Cambria Math"/>
                        </a:rPr>
                        <m:t>=</m:t>
                      </m:r>
                      <m:r>
                        <a:rPr lang="en-US" sz="2800" b="0" i="1" dirty="0" smtClean="0">
                          <a:solidFill>
                            <a:schemeClr val="tx1"/>
                          </a:solidFill>
                          <a:latin typeface="Cambria Math"/>
                        </a:rPr>
                        <m:t>(0.04)(250) + 250 = 260</m:t>
                      </m:r>
                    </m:oMath>
                  </m:oMathPara>
                </a14:m>
                <a:endParaRPr lang="en-US" sz="2800" dirty="0">
                  <a:solidFill>
                    <a:schemeClr val="tx1"/>
                  </a:solidFill>
                </a:endParaRPr>
              </a:p>
              <a:p>
                <a:pPr algn="l"/>
                <a:endParaRPr lang="en-US" sz="2800" dirty="0">
                  <a:solidFill>
                    <a:schemeClr val="tx1"/>
                  </a:solidFill>
                </a:endParaRPr>
              </a:p>
              <a:p>
                <a:pPr algn="l"/>
                <a:endParaRPr lang="en-US" sz="2800" dirty="0">
                  <a:solidFill>
                    <a:schemeClr val="tx1"/>
                  </a:solidFill>
                </a:endParaRPr>
              </a:p>
              <a:p>
                <a:pPr algn="l"/>
                <a:endParaRPr lang="en-US" sz="2800" dirty="0" smtClean="0">
                  <a:solidFill>
                    <a:schemeClr val="tx1"/>
                  </a:solidFill>
                </a:endParaRP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381000" y="1295400"/>
                <a:ext cx="8382000" cy="4343400"/>
              </a:xfrm>
              <a:blipFill rotWithShape="1">
                <a:blip r:embed="rId3"/>
                <a:stretch>
                  <a:fillRect l="-1164" t="-983"/>
                </a:stretch>
              </a:blipFill>
            </p:spPr>
            <p:txBody>
              <a:bodyPr/>
              <a:lstStyle/>
              <a:p>
                <a:r>
                  <a:rPr lang="en-US">
                    <a:noFill/>
                  </a:rPr>
                  <a:t> </a:t>
                </a:r>
              </a:p>
            </p:txBody>
          </p:sp>
        </mc:Fallback>
      </mc:AlternateContent>
      <p:pic>
        <p:nvPicPr>
          <p:cNvPr id="4" name="Picture 2" descr="C:\Users\Janet Wyche\AppData\Local\Temp\notesCB2CD5\CCGPS_LogoAPPLE2.jpg"/>
          <p:cNvPicPr>
            <a:picLocks noChangeAspect="1" noChangeArrowheads="1"/>
          </p:cNvPicPr>
          <p:nvPr/>
        </p:nvPicPr>
        <p:blipFill>
          <a:blip r:embed="rId4" cstate="print"/>
          <a:srcRect/>
          <a:stretch>
            <a:fillRect/>
          </a:stretch>
        </p:blipFill>
        <p:spPr bwMode="auto">
          <a:xfrm>
            <a:off x="7848600" y="56388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228600" y="5712023"/>
            <a:ext cx="5442003" cy="307777"/>
          </a:xfrm>
          <a:prstGeom prst="rect">
            <a:avLst/>
          </a:prstGeom>
          <a:noFill/>
        </p:spPr>
        <p:txBody>
          <a:bodyPr wrap="none" rtlCol="0">
            <a:spAutoFit/>
          </a:bodyPr>
          <a:lstStyle/>
          <a:p>
            <a:r>
              <a:rPr lang="en-US" sz="1400" dirty="0" smtClean="0"/>
              <a:t>Adapted from </a:t>
            </a:r>
            <a:r>
              <a:rPr lang="en-US" sz="1400" i="1" dirty="0" smtClean="0"/>
              <a:t>Illustrative Mathematics</a:t>
            </a:r>
            <a:r>
              <a:rPr lang="en-US" sz="1400" dirty="0" smtClean="0"/>
              <a:t> A-SSE Course of Antibiotics</a:t>
            </a:r>
            <a:endParaRPr lang="en-US" sz="1400" dirty="0"/>
          </a:p>
        </p:txBody>
      </p:sp>
    </p:spTree>
    <p:extLst>
      <p:ext uri="{BB962C8B-B14F-4D97-AF65-F5344CB8AC3E}">
        <p14:creationId xmlns:p14="http://schemas.microsoft.com/office/powerpoint/2010/main" val="31993854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381000" y="1295400"/>
                <a:ext cx="8382000" cy="4343400"/>
              </a:xfrm>
            </p:spPr>
            <p:txBody>
              <a:bodyPr/>
              <a:lstStyle/>
              <a:p>
                <a:pPr algn="l"/>
                <a:r>
                  <a:rPr lang="en-US" sz="2400" dirty="0" smtClean="0">
                    <a:solidFill>
                      <a:schemeClr val="tx1"/>
                    </a:solidFill>
                  </a:rPr>
                  <a:t>What quantity of the drug is in the body right after the first dose, the second dose, the third dose, the fourth dose?</a:t>
                </a:r>
              </a:p>
              <a:p>
                <a:pPr algn="l"/>
                <a14:m>
                  <m:oMathPara xmlns:m="http://schemas.openxmlformats.org/officeDocument/2006/math">
                    <m:oMathParaPr>
                      <m:jc m:val="centerGroup"/>
                    </m:oMathParaPr>
                    <m:oMath xmlns:m="http://schemas.openxmlformats.org/officeDocument/2006/math">
                      <m:sSub>
                        <m:sSubPr>
                          <m:ctrlPr>
                            <a:rPr lang="en-US" sz="2800" i="1" dirty="0" smtClean="0">
                              <a:solidFill>
                                <a:schemeClr val="tx1"/>
                              </a:solidFill>
                              <a:latin typeface="Cambria Math"/>
                            </a:rPr>
                          </m:ctrlPr>
                        </m:sSubPr>
                        <m:e>
                          <m:r>
                            <a:rPr lang="en-US" sz="2800" b="0" i="1" dirty="0" smtClean="0">
                              <a:solidFill>
                                <a:schemeClr val="tx1"/>
                              </a:solidFill>
                              <a:latin typeface="Cambria Math"/>
                            </a:rPr>
                            <m:t>𝑄</m:t>
                          </m:r>
                        </m:e>
                        <m:sub>
                          <m:r>
                            <a:rPr lang="en-US" sz="2800" b="0" i="1" dirty="0" smtClean="0">
                              <a:solidFill>
                                <a:schemeClr val="tx1"/>
                              </a:solidFill>
                              <a:latin typeface="Cambria Math"/>
                            </a:rPr>
                            <m:t>1</m:t>
                          </m:r>
                        </m:sub>
                      </m:sSub>
                      <m:r>
                        <a:rPr lang="en-US" sz="2800" b="0" i="1" dirty="0" smtClean="0">
                          <a:solidFill>
                            <a:schemeClr val="tx1"/>
                          </a:solidFill>
                          <a:latin typeface="Cambria Math"/>
                        </a:rPr>
                        <m:t>=</m:t>
                      </m:r>
                      <m:r>
                        <m:rPr>
                          <m:nor/>
                        </m:rPr>
                        <a:rPr lang="en-US" sz="2800" b="0" i="0" dirty="0" smtClean="0">
                          <a:solidFill>
                            <a:schemeClr val="tx1"/>
                          </a:solidFill>
                          <a:latin typeface="Cambria Math"/>
                        </a:rPr>
                        <m:t>First</m:t>
                      </m:r>
                      <m:r>
                        <m:rPr>
                          <m:nor/>
                        </m:rPr>
                        <a:rPr lang="en-US" sz="2800" b="0" i="0" dirty="0" smtClean="0">
                          <a:solidFill>
                            <a:schemeClr val="tx1"/>
                          </a:solidFill>
                          <a:latin typeface="Cambria Math"/>
                        </a:rPr>
                        <m:t> </m:t>
                      </m:r>
                      <m:r>
                        <m:rPr>
                          <m:nor/>
                        </m:rPr>
                        <a:rPr lang="en-US" sz="2800" b="0" i="0" dirty="0" smtClean="0">
                          <a:solidFill>
                            <a:schemeClr val="tx1"/>
                          </a:solidFill>
                          <a:latin typeface="Cambria Math"/>
                        </a:rPr>
                        <m:t>dose</m:t>
                      </m:r>
                      <m:r>
                        <a:rPr lang="en-US" sz="2800" b="0" i="0" dirty="0" smtClean="0">
                          <a:solidFill>
                            <a:schemeClr val="tx1"/>
                          </a:solidFill>
                          <a:latin typeface="Cambria Math"/>
                        </a:rPr>
                        <m:t>; </m:t>
                      </m:r>
                      <m:sSub>
                        <m:sSubPr>
                          <m:ctrlPr>
                            <a:rPr lang="en-US" sz="2800" i="1" smtClean="0">
                              <a:solidFill>
                                <a:schemeClr val="tx1"/>
                              </a:solidFill>
                              <a:latin typeface="Cambria Math"/>
                            </a:rPr>
                          </m:ctrlPr>
                        </m:sSubPr>
                        <m:e>
                          <m:r>
                            <a:rPr lang="en-US" sz="2800" b="0" i="1" smtClean="0">
                              <a:solidFill>
                                <a:schemeClr val="tx1"/>
                              </a:solidFill>
                              <a:latin typeface="Cambria Math"/>
                            </a:rPr>
                            <m:t>𝑄</m:t>
                          </m:r>
                        </m:e>
                        <m:sub>
                          <m:r>
                            <a:rPr lang="en-US" sz="2800" b="0" i="1" smtClean="0">
                              <a:solidFill>
                                <a:schemeClr val="tx1"/>
                              </a:solidFill>
                              <a:latin typeface="Cambria Math"/>
                            </a:rPr>
                            <m:t>1</m:t>
                          </m:r>
                        </m:sub>
                      </m:sSub>
                      <m:r>
                        <a:rPr lang="en-US" sz="2800" b="0" i="1" smtClean="0">
                          <a:solidFill>
                            <a:schemeClr val="tx1"/>
                          </a:solidFill>
                          <a:latin typeface="Cambria Math"/>
                        </a:rPr>
                        <m:t>=250</m:t>
                      </m:r>
                      <m:r>
                        <m:rPr>
                          <m:nor/>
                        </m:rPr>
                        <a:rPr lang="en-US" sz="2800" b="0" i="0" smtClean="0">
                          <a:solidFill>
                            <a:schemeClr val="tx1"/>
                          </a:solidFill>
                          <a:latin typeface="Cambria Math"/>
                        </a:rPr>
                        <m:t>mg</m:t>
                      </m:r>
                    </m:oMath>
                  </m:oMathPara>
                </a14:m>
                <a:endParaRPr lang="en-US" sz="2800" dirty="0" smtClean="0">
                  <a:solidFill>
                    <a:schemeClr val="tx1"/>
                  </a:solidFill>
                </a:endParaRPr>
              </a:p>
              <a:p>
                <a:pPr algn="l"/>
                <a14:m>
                  <m:oMathPara xmlns:m="http://schemas.openxmlformats.org/officeDocument/2006/math">
                    <m:oMathParaPr>
                      <m:jc m:val="centerGroup"/>
                    </m:oMathParaPr>
                    <m:oMath xmlns:m="http://schemas.openxmlformats.org/officeDocument/2006/math">
                      <m:sSub>
                        <m:sSubPr>
                          <m:ctrlPr>
                            <a:rPr lang="en-US" sz="2800" i="1" dirty="0">
                              <a:solidFill>
                                <a:schemeClr val="tx1"/>
                              </a:solidFill>
                              <a:latin typeface="Cambria Math"/>
                            </a:rPr>
                          </m:ctrlPr>
                        </m:sSubPr>
                        <m:e>
                          <m:r>
                            <a:rPr lang="en-US" sz="2800" i="1" dirty="0">
                              <a:solidFill>
                                <a:schemeClr val="tx1"/>
                              </a:solidFill>
                              <a:latin typeface="Cambria Math"/>
                            </a:rPr>
                            <m:t>𝑄</m:t>
                          </m:r>
                        </m:e>
                        <m:sub>
                          <m:r>
                            <a:rPr lang="en-US" sz="2800" b="0" i="1" dirty="0" smtClean="0">
                              <a:solidFill>
                                <a:schemeClr val="tx1"/>
                              </a:solidFill>
                              <a:latin typeface="Cambria Math"/>
                            </a:rPr>
                            <m:t>2</m:t>
                          </m:r>
                        </m:sub>
                      </m:sSub>
                      <m:r>
                        <a:rPr lang="en-US" sz="2800" i="1" dirty="0">
                          <a:solidFill>
                            <a:schemeClr val="tx1"/>
                          </a:solidFill>
                          <a:latin typeface="Cambria Math"/>
                        </a:rPr>
                        <m:t>=</m:t>
                      </m:r>
                      <m:r>
                        <m:rPr>
                          <m:nor/>
                        </m:rPr>
                        <a:rPr lang="en-US" sz="2800" b="0" i="0" dirty="0" smtClean="0">
                          <a:solidFill>
                            <a:schemeClr val="tx1"/>
                          </a:solidFill>
                          <a:latin typeface="Cambria Math"/>
                        </a:rPr>
                        <m:t>Second</m:t>
                      </m:r>
                      <m:r>
                        <m:rPr>
                          <m:nor/>
                        </m:rPr>
                        <a:rPr lang="en-US" sz="2800" dirty="0">
                          <a:solidFill>
                            <a:schemeClr val="tx1"/>
                          </a:solidFill>
                          <a:latin typeface="Cambria Math"/>
                        </a:rPr>
                        <m:t> </m:t>
                      </m:r>
                      <m:r>
                        <m:rPr>
                          <m:nor/>
                        </m:rPr>
                        <a:rPr lang="en-US" sz="2800" dirty="0">
                          <a:solidFill>
                            <a:schemeClr val="tx1"/>
                          </a:solidFill>
                          <a:latin typeface="Cambria Math"/>
                        </a:rPr>
                        <m:t>dose</m:t>
                      </m:r>
                      <m:r>
                        <a:rPr lang="en-US" sz="2800" b="0" i="1" dirty="0" smtClean="0">
                          <a:solidFill>
                            <a:schemeClr val="tx1"/>
                          </a:solidFill>
                          <a:latin typeface="Cambria Math"/>
                        </a:rPr>
                        <m:t>; </m:t>
                      </m:r>
                      <m:sSub>
                        <m:sSubPr>
                          <m:ctrlPr>
                            <a:rPr lang="en-US" sz="2800" i="1" dirty="0">
                              <a:solidFill>
                                <a:schemeClr val="tx1"/>
                              </a:solidFill>
                              <a:latin typeface="Cambria Math"/>
                            </a:rPr>
                          </m:ctrlPr>
                        </m:sSubPr>
                        <m:e>
                          <m:r>
                            <a:rPr lang="en-US" sz="2800" i="1" dirty="0">
                              <a:solidFill>
                                <a:schemeClr val="tx1"/>
                              </a:solidFill>
                              <a:latin typeface="Cambria Math"/>
                            </a:rPr>
                            <m:t>𝑄</m:t>
                          </m:r>
                        </m:e>
                        <m:sub>
                          <m:r>
                            <a:rPr lang="en-US" sz="2800" b="0" i="1" dirty="0" smtClean="0">
                              <a:solidFill>
                                <a:schemeClr val="tx1"/>
                              </a:solidFill>
                              <a:latin typeface="Cambria Math"/>
                            </a:rPr>
                            <m:t>2</m:t>
                          </m:r>
                        </m:sub>
                      </m:sSub>
                      <m:r>
                        <a:rPr lang="en-US" sz="2800" i="1" dirty="0">
                          <a:solidFill>
                            <a:schemeClr val="tx1"/>
                          </a:solidFill>
                          <a:latin typeface="Cambria Math"/>
                        </a:rPr>
                        <m:t>=</m:t>
                      </m:r>
                      <m:r>
                        <a:rPr lang="en-US" sz="2800" b="0" i="1" dirty="0" smtClean="0">
                          <a:solidFill>
                            <a:schemeClr val="tx1"/>
                          </a:solidFill>
                          <a:latin typeface="Cambria Math"/>
                        </a:rPr>
                        <m:t>(0.04)(250) + 250 = 260</m:t>
                      </m:r>
                    </m:oMath>
                  </m:oMathPara>
                </a14:m>
                <a:endParaRPr lang="en-US" sz="2800" dirty="0">
                  <a:solidFill>
                    <a:schemeClr val="tx1"/>
                  </a:solidFill>
                </a:endParaRPr>
              </a:p>
              <a:p>
                <a:pPr algn="l"/>
                <a14:m>
                  <m:oMathPara xmlns:m="http://schemas.openxmlformats.org/officeDocument/2006/math">
                    <m:oMathParaPr>
                      <m:jc m:val="centerGroup"/>
                    </m:oMathParaPr>
                    <m:oMath xmlns:m="http://schemas.openxmlformats.org/officeDocument/2006/math">
                      <m:sSub>
                        <m:sSubPr>
                          <m:ctrlPr>
                            <a:rPr lang="en-US" sz="2800" i="1" dirty="0">
                              <a:solidFill>
                                <a:schemeClr val="tx1"/>
                              </a:solidFill>
                              <a:latin typeface="Cambria Math"/>
                            </a:rPr>
                          </m:ctrlPr>
                        </m:sSubPr>
                        <m:e>
                          <m:r>
                            <a:rPr lang="en-US" sz="2800" i="1" dirty="0">
                              <a:solidFill>
                                <a:schemeClr val="tx1"/>
                              </a:solidFill>
                              <a:latin typeface="Cambria Math"/>
                            </a:rPr>
                            <m:t>𝑄</m:t>
                          </m:r>
                        </m:e>
                        <m:sub>
                          <m:r>
                            <a:rPr lang="en-US" sz="2800" b="0" i="1" dirty="0" smtClean="0">
                              <a:solidFill>
                                <a:schemeClr val="tx1"/>
                              </a:solidFill>
                              <a:latin typeface="Cambria Math"/>
                            </a:rPr>
                            <m:t>3</m:t>
                          </m:r>
                        </m:sub>
                      </m:sSub>
                      <m:r>
                        <a:rPr lang="en-US" sz="2800" i="1" dirty="0">
                          <a:solidFill>
                            <a:schemeClr val="tx1"/>
                          </a:solidFill>
                          <a:latin typeface="Cambria Math"/>
                        </a:rPr>
                        <m:t>=</m:t>
                      </m:r>
                      <m:r>
                        <m:rPr>
                          <m:nor/>
                        </m:rPr>
                        <a:rPr lang="en-US" sz="2800" b="0" i="0" dirty="0" smtClean="0">
                          <a:solidFill>
                            <a:schemeClr val="tx1"/>
                          </a:solidFill>
                          <a:latin typeface="Cambria Math"/>
                        </a:rPr>
                        <m:t>Third</m:t>
                      </m:r>
                      <m:r>
                        <m:rPr>
                          <m:nor/>
                        </m:rPr>
                        <a:rPr lang="en-US" sz="2800" dirty="0">
                          <a:solidFill>
                            <a:schemeClr val="tx1"/>
                          </a:solidFill>
                          <a:latin typeface="Cambria Math"/>
                        </a:rPr>
                        <m:t> </m:t>
                      </m:r>
                      <m:r>
                        <m:rPr>
                          <m:nor/>
                        </m:rPr>
                        <a:rPr lang="en-US" sz="2800" dirty="0">
                          <a:solidFill>
                            <a:schemeClr val="tx1"/>
                          </a:solidFill>
                          <a:latin typeface="Cambria Math"/>
                        </a:rPr>
                        <m:t>dose</m:t>
                      </m:r>
                    </m:oMath>
                  </m:oMathPara>
                </a14:m>
                <a:endParaRPr lang="en-US" sz="2800" dirty="0" smtClean="0">
                  <a:solidFill>
                    <a:schemeClr val="tx1"/>
                  </a:solidFill>
                </a:endParaRPr>
              </a:p>
              <a:p>
                <a:pPr algn="l"/>
                <a14:m>
                  <m:oMathPara xmlns:m="http://schemas.openxmlformats.org/officeDocument/2006/math">
                    <m:oMathParaPr>
                      <m:jc m:val="centerGroup"/>
                    </m:oMathParaPr>
                    <m:oMath xmlns:m="http://schemas.openxmlformats.org/officeDocument/2006/math">
                      <m:sSub>
                        <m:sSubPr>
                          <m:ctrlPr>
                            <a:rPr lang="en-US" sz="2800" i="1" dirty="0">
                              <a:solidFill>
                                <a:schemeClr val="tx1"/>
                              </a:solidFill>
                              <a:latin typeface="Cambria Math"/>
                            </a:rPr>
                          </m:ctrlPr>
                        </m:sSubPr>
                        <m:e>
                          <m:r>
                            <a:rPr lang="en-US" sz="2800" i="1" dirty="0">
                              <a:solidFill>
                                <a:schemeClr val="tx1"/>
                              </a:solidFill>
                              <a:latin typeface="Cambria Math"/>
                            </a:rPr>
                            <m:t>𝑄</m:t>
                          </m:r>
                        </m:e>
                        <m:sub>
                          <m:r>
                            <a:rPr lang="en-US" sz="2800" b="0" i="1" dirty="0" smtClean="0">
                              <a:solidFill>
                                <a:schemeClr val="tx1"/>
                              </a:solidFill>
                              <a:latin typeface="Cambria Math"/>
                            </a:rPr>
                            <m:t>3</m:t>
                          </m:r>
                        </m:sub>
                      </m:sSub>
                      <m:r>
                        <a:rPr lang="en-US" sz="2800" i="1" dirty="0">
                          <a:solidFill>
                            <a:schemeClr val="tx1"/>
                          </a:solidFill>
                          <a:latin typeface="Cambria Math"/>
                        </a:rPr>
                        <m:t>=</m:t>
                      </m:r>
                      <m:d>
                        <m:dPr>
                          <m:ctrlPr>
                            <a:rPr lang="en-US" sz="2800" b="0" i="1" dirty="0" smtClean="0">
                              <a:solidFill>
                                <a:schemeClr val="tx1"/>
                              </a:solidFill>
                              <a:latin typeface="Cambria Math"/>
                            </a:rPr>
                          </m:ctrlPr>
                        </m:dPr>
                        <m:e>
                          <m:r>
                            <a:rPr lang="en-US" sz="2800" b="0" i="1" dirty="0" smtClean="0">
                              <a:solidFill>
                                <a:schemeClr val="tx1"/>
                              </a:solidFill>
                              <a:latin typeface="Cambria Math"/>
                            </a:rPr>
                            <m:t>0.04</m:t>
                          </m:r>
                        </m:e>
                      </m:d>
                      <m:sSub>
                        <m:sSubPr>
                          <m:ctrlPr>
                            <a:rPr lang="en-US" sz="2800" b="0" i="1" dirty="0" smtClean="0">
                              <a:solidFill>
                                <a:schemeClr val="tx1"/>
                              </a:solidFill>
                              <a:latin typeface="Cambria Math"/>
                            </a:rPr>
                          </m:ctrlPr>
                        </m:sSubPr>
                        <m:e>
                          <m:r>
                            <a:rPr lang="en-US" sz="2800" b="0" i="1" dirty="0" smtClean="0">
                              <a:solidFill>
                                <a:schemeClr val="tx1"/>
                              </a:solidFill>
                              <a:latin typeface="Cambria Math"/>
                            </a:rPr>
                            <m:t>𝑄</m:t>
                          </m:r>
                        </m:e>
                        <m:sub>
                          <m:r>
                            <a:rPr lang="en-US" sz="2800" b="0" i="1" dirty="0" smtClean="0">
                              <a:solidFill>
                                <a:schemeClr val="tx1"/>
                              </a:solidFill>
                              <a:latin typeface="Cambria Math"/>
                            </a:rPr>
                            <m:t>2</m:t>
                          </m:r>
                        </m:sub>
                      </m:sSub>
                      <m:r>
                        <a:rPr lang="en-US" sz="2800" b="0" i="1" dirty="0" smtClean="0">
                          <a:solidFill>
                            <a:schemeClr val="tx1"/>
                          </a:solidFill>
                          <a:latin typeface="Cambria Math"/>
                        </a:rPr>
                        <m:t>+250</m:t>
                      </m:r>
                    </m:oMath>
                  </m:oMathPara>
                </a14:m>
                <a:endParaRPr lang="en-US" sz="2800" dirty="0" smtClean="0">
                  <a:solidFill>
                    <a:schemeClr val="tx1"/>
                  </a:solidFill>
                </a:endParaRPr>
              </a:p>
              <a:p>
                <a:pPr algn="l"/>
                <a14:m>
                  <m:oMathPara xmlns:m="http://schemas.openxmlformats.org/officeDocument/2006/math">
                    <m:oMathParaPr>
                      <m:jc m:val="centerGroup"/>
                    </m:oMathParaPr>
                    <m:oMath xmlns:m="http://schemas.openxmlformats.org/officeDocument/2006/math">
                      <m:sSub>
                        <m:sSubPr>
                          <m:ctrlPr>
                            <a:rPr lang="en-US" sz="2800" i="1" dirty="0">
                              <a:solidFill>
                                <a:schemeClr val="tx1"/>
                              </a:solidFill>
                              <a:latin typeface="Cambria Math"/>
                            </a:rPr>
                          </m:ctrlPr>
                        </m:sSubPr>
                        <m:e>
                          <m:r>
                            <a:rPr lang="en-US" sz="2800" i="1" dirty="0">
                              <a:solidFill>
                                <a:schemeClr val="tx1"/>
                              </a:solidFill>
                              <a:latin typeface="Cambria Math"/>
                            </a:rPr>
                            <m:t>𝑄</m:t>
                          </m:r>
                        </m:e>
                        <m:sub>
                          <m:r>
                            <a:rPr lang="en-US" sz="2800" i="1" dirty="0">
                              <a:solidFill>
                                <a:schemeClr val="tx1"/>
                              </a:solidFill>
                              <a:latin typeface="Cambria Math"/>
                            </a:rPr>
                            <m:t>3</m:t>
                          </m:r>
                        </m:sub>
                      </m:sSub>
                      <m:r>
                        <a:rPr lang="en-US" sz="2800" i="1" dirty="0">
                          <a:solidFill>
                            <a:schemeClr val="tx1"/>
                          </a:solidFill>
                          <a:latin typeface="Cambria Math"/>
                        </a:rPr>
                        <m:t>=</m:t>
                      </m:r>
                      <m:d>
                        <m:dPr>
                          <m:ctrlPr>
                            <a:rPr lang="en-US" sz="2800" i="1" dirty="0">
                              <a:solidFill>
                                <a:schemeClr val="tx1"/>
                              </a:solidFill>
                              <a:latin typeface="Cambria Math"/>
                            </a:rPr>
                          </m:ctrlPr>
                        </m:dPr>
                        <m:e>
                          <m:r>
                            <a:rPr lang="en-US" sz="2800" i="1" dirty="0">
                              <a:solidFill>
                                <a:schemeClr val="tx1"/>
                              </a:solidFill>
                              <a:latin typeface="Cambria Math"/>
                            </a:rPr>
                            <m:t>0.04</m:t>
                          </m:r>
                        </m:e>
                      </m:d>
                      <m:d>
                        <m:dPr>
                          <m:ctrlPr>
                            <a:rPr lang="en-US" sz="2800" b="0" i="1" dirty="0" smtClean="0">
                              <a:solidFill>
                                <a:schemeClr val="tx1"/>
                              </a:solidFill>
                              <a:latin typeface="Cambria Math"/>
                            </a:rPr>
                          </m:ctrlPr>
                        </m:dPr>
                        <m:e>
                          <m:d>
                            <m:dPr>
                              <m:ctrlPr>
                                <a:rPr lang="en-US" sz="2800" b="0" i="1" dirty="0" smtClean="0">
                                  <a:solidFill>
                                    <a:schemeClr val="tx1"/>
                                  </a:solidFill>
                                  <a:latin typeface="Cambria Math"/>
                                </a:rPr>
                              </m:ctrlPr>
                            </m:dPr>
                            <m:e>
                              <m:r>
                                <a:rPr lang="en-US" sz="2800" b="0" i="1" dirty="0" smtClean="0">
                                  <a:solidFill>
                                    <a:schemeClr val="tx1"/>
                                  </a:solidFill>
                                  <a:latin typeface="Cambria Math"/>
                                </a:rPr>
                                <m:t>0.04</m:t>
                              </m:r>
                            </m:e>
                          </m:d>
                          <m:r>
                            <a:rPr lang="en-US" sz="2800" b="0" i="1" dirty="0" smtClean="0">
                              <a:solidFill>
                                <a:schemeClr val="tx1"/>
                              </a:solidFill>
                              <a:latin typeface="Cambria Math"/>
                            </a:rPr>
                            <m:t>250+250</m:t>
                          </m:r>
                        </m:e>
                      </m:d>
                      <m:r>
                        <a:rPr lang="en-US" sz="2800" i="1" dirty="0">
                          <a:solidFill>
                            <a:schemeClr val="tx1"/>
                          </a:solidFill>
                          <a:latin typeface="Cambria Math"/>
                        </a:rPr>
                        <m:t>+250</m:t>
                      </m:r>
                    </m:oMath>
                  </m:oMathPara>
                </a14:m>
                <a:endParaRPr lang="en-US" sz="2800" dirty="0" smtClean="0">
                  <a:solidFill>
                    <a:schemeClr val="tx1"/>
                  </a:solidFill>
                </a:endParaRPr>
              </a:p>
              <a:p>
                <a:pPr algn="l"/>
                <a14:m>
                  <m:oMathPara xmlns:m="http://schemas.openxmlformats.org/officeDocument/2006/math">
                    <m:oMathParaPr>
                      <m:jc m:val="centerGroup"/>
                    </m:oMathParaPr>
                    <m:oMath xmlns:m="http://schemas.openxmlformats.org/officeDocument/2006/math">
                      <m:sSub>
                        <m:sSubPr>
                          <m:ctrlPr>
                            <a:rPr lang="en-US" sz="2800" i="1" dirty="0">
                              <a:solidFill>
                                <a:schemeClr val="tx1"/>
                              </a:solidFill>
                              <a:latin typeface="Cambria Math"/>
                            </a:rPr>
                          </m:ctrlPr>
                        </m:sSubPr>
                        <m:e>
                          <m:r>
                            <a:rPr lang="en-US" sz="2800" i="1" dirty="0">
                              <a:solidFill>
                                <a:schemeClr val="tx1"/>
                              </a:solidFill>
                              <a:latin typeface="Cambria Math"/>
                            </a:rPr>
                            <m:t>𝑄</m:t>
                          </m:r>
                        </m:e>
                        <m:sub>
                          <m:r>
                            <a:rPr lang="en-US" sz="2800" i="1" dirty="0">
                              <a:solidFill>
                                <a:schemeClr val="tx1"/>
                              </a:solidFill>
                              <a:latin typeface="Cambria Math"/>
                            </a:rPr>
                            <m:t>3</m:t>
                          </m:r>
                        </m:sub>
                      </m:sSub>
                      <m:r>
                        <a:rPr lang="en-US" sz="2800" i="1" dirty="0">
                          <a:solidFill>
                            <a:schemeClr val="tx1"/>
                          </a:solidFill>
                          <a:latin typeface="Cambria Math"/>
                        </a:rPr>
                        <m:t>=</m:t>
                      </m:r>
                      <m:sSup>
                        <m:sSupPr>
                          <m:ctrlPr>
                            <a:rPr lang="en-US" sz="2800" i="1" dirty="0" smtClean="0">
                              <a:solidFill>
                                <a:schemeClr val="tx1"/>
                              </a:solidFill>
                              <a:latin typeface="Cambria Math"/>
                            </a:rPr>
                          </m:ctrlPr>
                        </m:sSupPr>
                        <m:e>
                          <m:r>
                            <a:rPr lang="en-US" sz="2800" b="0" i="1" dirty="0" smtClean="0">
                              <a:solidFill>
                                <a:schemeClr val="tx1"/>
                              </a:solidFill>
                              <a:latin typeface="Cambria Math"/>
                            </a:rPr>
                            <m:t>(0.04)</m:t>
                          </m:r>
                        </m:e>
                        <m:sup>
                          <m:r>
                            <a:rPr lang="en-US" sz="2800" b="0" i="1" dirty="0" smtClean="0">
                              <a:solidFill>
                                <a:schemeClr val="tx1"/>
                              </a:solidFill>
                              <a:latin typeface="Cambria Math"/>
                            </a:rPr>
                            <m:t>2</m:t>
                          </m:r>
                        </m:sup>
                      </m:sSup>
                      <m:r>
                        <a:rPr lang="en-US" sz="2800" b="0" i="1" dirty="0" smtClean="0">
                          <a:solidFill>
                            <a:schemeClr val="tx1"/>
                          </a:solidFill>
                          <a:latin typeface="Cambria Math"/>
                        </a:rPr>
                        <m:t>250+</m:t>
                      </m:r>
                      <m:d>
                        <m:dPr>
                          <m:ctrlPr>
                            <a:rPr lang="en-US" sz="2800" b="0" i="1" dirty="0" smtClean="0">
                              <a:solidFill>
                                <a:schemeClr val="tx1"/>
                              </a:solidFill>
                              <a:latin typeface="Cambria Math"/>
                            </a:rPr>
                          </m:ctrlPr>
                        </m:dPr>
                        <m:e>
                          <m:r>
                            <a:rPr lang="en-US" sz="2800" b="0" i="1" dirty="0" smtClean="0">
                              <a:solidFill>
                                <a:schemeClr val="tx1"/>
                              </a:solidFill>
                              <a:latin typeface="Cambria Math"/>
                            </a:rPr>
                            <m:t>0.04</m:t>
                          </m:r>
                        </m:e>
                      </m:d>
                      <m:r>
                        <a:rPr lang="en-US" sz="2800" b="0" i="1" dirty="0" smtClean="0">
                          <a:solidFill>
                            <a:schemeClr val="tx1"/>
                          </a:solidFill>
                          <a:latin typeface="Cambria Math"/>
                        </a:rPr>
                        <m:t>250+250=260.4</m:t>
                      </m:r>
                    </m:oMath>
                  </m:oMathPara>
                </a14:m>
                <a:endParaRPr lang="en-US" sz="2800" dirty="0" smtClean="0">
                  <a:solidFill>
                    <a:schemeClr val="tx1"/>
                  </a:solidFill>
                </a:endParaRPr>
              </a:p>
              <a:p>
                <a:pPr algn="l"/>
                <a:endParaRPr lang="en-US" sz="2800" dirty="0">
                  <a:solidFill>
                    <a:schemeClr val="tx1"/>
                  </a:solidFill>
                </a:endParaRPr>
              </a:p>
              <a:p>
                <a:pPr algn="l"/>
                <a:endParaRPr lang="en-US" sz="2800" dirty="0">
                  <a:solidFill>
                    <a:schemeClr val="tx1"/>
                  </a:solidFill>
                </a:endParaRPr>
              </a:p>
              <a:p>
                <a:pPr algn="l"/>
                <a:endParaRPr lang="en-US" sz="2800" dirty="0">
                  <a:solidFill>
                    <a:schemeClr val="tx1"/>
                  </a:solidFill>
                </a:endParaRPr>
              </a:p>
              <a:p>
                <a:pPr algn="l"/>
                <a:endParaRPr lang="en-US" sz="2800" dirty="0" smtClean="0">
                  <a:solidFill>
                    <a:schemeClr val="tx1"/>
                  </a:solidFill>
                </a:endParaRP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381000" y="1295400"/>
                <a:ext cx="8382000" cy="4343400"/>
              </a:xfrm>
              <a:blipFill rotWithShape="1">
                <a:blip r:embed="rId3"/>
                <a:stretch>
                  <a:fillRect l="-1164" t="-983"/>
                </a:stretch>
              </a:blipFill>
            </p:spPr>
            <p:txBody>
              <a:bodyPr/>
              <a:lstStyle/>
              <a:p>
                <a:r>
                  <a:rPr lang="en-US">
                    <a:noFill/>
                  </a:rPr>
                  <a:t> </a:t>
                </a:r>
              </a:p>
            </p:txBody>
          </p:sp>
        </mc:Fallback>
      </mc:AlternateContent>
      <p:pic>
        <p:nvPicPr>
          <p:cNvPr id="4" name="Picture 2" descr="C:\Users\Janet Wyche\AppData\Local\Temp\notesCB2CD5\CCGPS_LogoAPPLE2.jpg"/>
          <p:cNvPicPr>
            <a:picLocks noChangeAspect="1" noChangeArrowheads="1"/>
          </p:cNvPicPr>
          <p:nvPr/>
        </p:nvPicPr>
        <p:blipFill>
          <a:blip r:embed="rId4" cstate="print"/>
          <a:srcRect/>
          <a:stretch>
            <a:fillRect/>
          </a:stretch>
        </p:blipFill>
        <p:spPr bwMode="auto">
          <a:xfrm>
            <a:off x="7848600" y="56388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228600" y="5712023"/>
            <a:ext cx="5442003" cy="307777"/>
          </a:xfrm>
          <a:prstGeom prst="rect">
            <a:avLst/>
          </a:prstGeom>
          <a:noFill/>
        </p:spPr>
        <p:txBody>
          <a:bodyPr wrap="none" rtlCol="0">
            <a:spAutoFit/>
          </a:bodyPr>
          <a:lstStyle/>
          <a:p>
            <a:r>
              <a:rPr lang="en-US" sz="1400" dirty="0" smtClean="0"/>
              <a:t>Adapted from </a:t>
            </a:r>
            <a:r>
              <a:rPr lang="en-US" sz="1400" i="1" dirty="0" smtClean="0"/>
              <a:t>Illustrative Mathematics</a:t>
            </a:r>
            <a:r>
              <a:rPr lang="en-US" sz="1400" dirty="0" smtClean="0"/>
              <a:t> A-SSE Course of Antibiotics</a:t>
            </a:r>
            <a:endParaRPr lang="en-US" sz="1400" dirty="0"/>
          </a:p>
        </p:txBody>
      </p:sp>
    </p:spTree>
    <p:extLst>
      <p:ext uri="{BB962C8B-B14F-4D97-AF65-F5344CB8AC3E}">
        <p14:creationId xmlns:p14="http://schemas.microsoft.com/office/powerpoint/2010/main" val="27074464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 y="152400"/>
            <a:ext cx="8839200" cy="3581400"/>
          </a:xfrm>
        </p:spPr>
        <p:txBody>
          <a:bodyPr/>
          <a:lstStyle/>
          <a:p>
            <a:r>
              <a:rPr lang="en-US" dirty="0" smtClean="0"/>
              <a:t>CCGPS Mathematics</a:t>
            </a:r>
            <a:br>
              <a:rPr lang="en-US" dirty="0" smtClean="0"/>
            </a:br>
            <a:r>
              <a:rPr lang="en-US" dirty="0" smtClean="0"/>
              <a:t>Unit-by-Unit Grade Level Webinar</a:t>
            </a:r>
            <a:r>
              <a:rPr lang="en-US" sz="4000" dirty="0" smtClean="0"/>
              <a:t/>
            </a:r>
            <a:br>
              <a:rPr lang="en-US" sz="4000" dirty="0" smtClean="0"/>
            </a:br>
            <a:r>
              <a:rPr lang="en-US" sz="3200" dirty="0"/>
              <a:t>Accelerated Analytic Geometry B/Advanced Algebra</a:t>
            </a:r>
            <a:br>
              <a:rPr lang="en-US" sz="3200" dirty="0"/>
            </a:br>
            <a:r>
              <a:rPr lang="en-US" sz="3200" dirty="0"/>
              <a:t>Unit </a:t>
            </a:r>
            <a:r>
              <a:rPr lang="en-US" sz="3200" dirty="0" smtClean="0"/>
              <a:t>6: Polynomial Functions</a:t>
            </a:r>
            <a:r>
              <a:rPr lang="en-US" sz="4000" dirty="0"/>
              <a:t/>
            </a:r>
            <a:br>
              <a:rPr lang="en-US" sz="4000" dirty="0"/>
            </a:br>
            <a:r>
              <a:rPr lang="en-US" sz="2400" dirty="0" smtClean="0"/>
              <a:t>September 5, </a:t>
            </a:r>
            <a:r>
              <a:rPr lang="en-US" sz="2400" dirty="0"/>
              <a:t>2013</a:t>
            </a:r>
            <a:endParaRPr lang="en-US" sz="2400" dirty="0" smtClean="0"/>
          </a:p>
        </p:txBody>
      </p:sp>
      <p:sp>
        <p:nvSpPr>
          <p:cNvPr id="3" name="Subtitle 2"/>
          <p:cNvSpPr>
            <a:spLocks noGrp="1"/>
          </p:cNvSpPr>
          <p:nvPr>
            <p:ph type="subTitle" idx="1"/>
          </p:nvPr>
        </p:nvSpPr>
        <p:spPr>
          <a:xfrm>
            <a:off x="1295400" y="3733800"/>
            <a:ext cx="6705600" cy="2590800"/>
          </a:xfrm>
        </p:spPr>
        <p:txBody>
          <a:bodyPr rtlCol="0">
            <a:noAutofit/>
          </a:bodyPr>
          <a:lstStyle/>
          <a:p>
            <a:pPr fontAlgn="auto">
              <a:spcAft>
                <a:spcPts val="0"/>
              </a:spcAft>
              <a:buFont typeface="Arial" pitchFamily="34" charset="0"/>
              <a:buNone/>
              <a:defRPr/>
            </a:pPr>
            <a:r>
              <a:rPr lang="en-US" sz="2400" dirty="0" smtClean="0">
                <a:solidFill>
                  <a:schemeClr val="tx1"/>
                </a:solidFill>
              </a:rPr>
              <a:t>James Pratt – </a:t>
            </a:r>
            <a:r>
              <a:rPr lang="en-US" sz="2400" dirty="0" smtClean="0">
                <a:solidFill>
                  <a:schemeClr val="tx1"/>
                </a:solidFill>
                <a:hlinkClick r:id="rId3"/>
              </a:rPr>
              <a:t>jpratt@doe.k12.ga.us</a:t>
            </a:r>
            <a:endParaRPr lang="en-US" sz="2400" dirty="0" smtClean="0">
              <a:solidFill>
                <a:schemeClr val="tx1"/>
              </a:solidFill>
            </a:endParaRPr>
          </a:p>
          <a:p>
            <a:pPr fontAlgn="auto">
              <a:spcAft>
                <a:spcPts val="0"/>
              </a:spcAft>
              <a:buFont typeface="Arial" pitchFamily="34" charset="0"/>
              <a:buNone/>
              <a:defRPr/>
            </a:pPr>
            <a:r>
              <a:rPr lang="en-US" sz="2400" dirty="0" smtClean="0">
                <a:solidFill>
                  <a:schemeClr val="tx1"/>
                </a:solidFill>
              </a:rPr>
              <a:t>Brooke Kline – </a:t>
            </a:r>
            <a:r>
              <a:rPr lang="en-US" sz="2400" dirty="0" smtClean="0">
                <a:solidFill>
                  <a:schemeClr val="tx1"/>
                </a:solidFill>
                <a:hlinkClick r:id="rId4"/>
              </a:rPr>
              <a:t>bkline@doe.k12.ga.us</a:t>
            </a:r>
            <a:endParaRPr lang="en-US" sz="2400" dirty="0" smtClean="0">
              <a:solidFill>
                <a:schemeClr val="tx1"/>
              </a:solidFill>
            </a:endParaRPr>
          </a:p>
          <a:p>
            <a:pPr fontAlgn="auto">
              <a:spcAft>
                <a:spcPts val="0"/>
              </a:spcAft>
              <a:buFont typeface="Arial" pitchFamily="34" charset="0"/>
              <a:buNone/>
              <a:defRPr/>
            </a:pPr>
            <a:r>
              <a:rPr lang="en-US" sz="2400" dirty="0" smtClean="0">
                <a:solidFill>
                  <a:schemeClr val="tx1"/>
                </a:solidFill>
              </a:rPr>
              <a:t>Secondary Mathematics Specialists</a:t>
            </a:r>
          </a:p>
          <a:p>
            <a:pPr fontAlgn="auto">
              <a:spcAft>
                <a:spcPts val="0"/>
              </a:spcAft>
              <a:buFont typeface="Arial" pitchFamily="34" charset="0"/>
              <a:buNone/>
              <a:defRPr/>
            </a:pPr>
            <a:endParaRPr lang="en-US" sz="1100" dirty="0" smtClean="0">
              <a:solidFill>
                <a:schemeClr val="tx1"/>
              </a:solidFill>
            </a:endParaRPr>
          </a:p>
          <a:p>
            <a:pPr fontAlgn="auto">
              <a:spcAft>
                <a:spcPts val="0"/>
              </a:spcAft>
              <a:buFont typeface="Arial" pitchFamily="34" charset="0"/>
              <a:buNone/>
              <a:defRPr/>
            </a:pPr>
            <a:r>
              <a:rPr lang="en-US" sz="2400" dirty="0" smtClean="0">
                <a:solidFill>
                  <a:schemeClr val="tx1"/>
                </a:solidFill>
              </a:rPr>
              <a:t>These materials are for nonprofit educational purposes only.  Any other use may constitute copyright infringement. </a:t>
            </a:r>
            <a:endParaRPr lang="en-US" sz="24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5" cstate="print"/>
          <a:srcRect/>
          <a:stretch>
            <a:fillRect/>
          </a:stretch>
        </p:blipFill>
        <p:spPr bwMode="auto">
          <a:xfrm>
            <a:off x="7924800" y="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715290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381000" y="1295400"/>
                <a:ext cx="8382000" cy="4343400"/>
              </a:xfrm>
            </p:spPr>
            <p:txBody>
              <a:bodyPr/>
              <a:lstStyle/>
              <a:p>
                <a:pPr algn="l"/>
                <a:r>
                  <a:rPr lang="en-US" sz="2400" dirty="0" smtClean="0">
                    <a:solidFill>
                      <a:schemeClr val="tx1"/>
                    </a:solidFill>
                  </a:rPr>
                  <a:t>What quantity of the drug is in the body right after the first dose, the second dose, the third dose, the fourth dose?</a:t>
                </a:r>
              </a:p>
              <a:p>
                <a:pPr algn="l"/>
                <a14:m>
                  <m:oMathPara xmlns:m="http://schemas.openxmlformats.org/officeDocument/2006/math">
                    <m:oMathParaPr>
                      <m:jc m:val="centerGroup"/>
                    </m:oMathParaPr>
                    <m:oMath xmlns:m="http://schemas.openxmlformats.org/officeDocument/2006/math">
                      <m:sSub>
                        <m:sSubPr>
                          <m:ctrlPr>
                            <a:rPr lang="en-US" sz="2800" i="1" dirty="0" smtClean="0">
                              <a:solidFill>
                                <a:schemeClr val="tx1"/>
                              </a:solidFill>
                              <a:latin typeface="Cambria Math"/>
                            </a:rPr>
                          </m:ctrlPr>
                        </m:sSubPr>
                        <m:e>
                          <m:r>
                            <a:rPr lang="en-US" sz="2800" b="0" i="1" dirty="0" smtClean="0">
                              <a:solidFill>
                                <a:schemeClr val="tx1"/>
                              </a:solidFill>
                              <a:latin typeface="Cambria Math"/>
                            </a:rPr>
                            <m:t>𝑄</m:t>
                          </m:r>
                        </m:e>
                        <m:sub>
                          <m:r>
                            <a:rPr lang="en-US" sz="2800" b="0" i="1" dirty="0" smtClean="0">
                              <a:solidFill>
                                <a:schemeClr val="tx1"/>
                              </a:solidFill>
                              <a:latin typeface="Cambria Math"/>
                            </a:rPr>
                            <m:t>1</m:t>
                          </m:r>
                        </m:sub>
                      </m:sSub>
                      <m:r>
                        <a:rPr lang="en-US" sz="2800" b="0" i="1" dirty="0" smtClean="0">
                          <a:solidFill>
                            <a:schemeClr val="tx1"/>
                          </a:solidFill>
                          <a:latin typeface="Cambria Math"/>
                        </a:rPr>
                        <m:t>=</m:t>
                      </m:r>
                      <m:r>
                        <m:rPr>
                          <m:nor/>
                        </m:rPr>
                        <a:rPr lang="en-US" sz="2800" b="0" i="0" dirty="0" smtClean="0">
                          <a:solidFill>
                            <a:schemeClr val="tx1"/>
                          </a:solidFill>
                          <a:latin typeface="Cambria Math"/>
                        </a:rPr>
                        <m:t>First</m:t>
                      </m:r>
                      <m:r>
                        <m:rPr>
                          <m:nor/>
                        </m:rPr>
                        <a:rPr lang="en-US" sz="2800" b="0" i="0" dirty="0" smtClean="0">
                          <a:solidFill>
                            <a:schemeClr val="tx1"/>
                          </a:solidFill>
                          <a:latin typeface="Cambria Math"/>
                        </a:rPr>
                        <m:t> </m:t>
                      </m:r>
                      <m:r>
                        <m:rPr>
                          <m:nor/>
                        </m:rPr>
                        <a:rPr lang="en-US" sz="2800" b="0" i="0" dirty="0" smtClean="0">
                          <a:solidFill>
                            <a:schemeClr val="tx1"/>
                          </a:solidFill>
                          <a:latin typeface="Cambria Math"/>
                        </a:rPr>
                        <m:t>dose</m:t>
                      </m:r>
                      <m:r>
                        <a:rPr lang="en-US" sz="2800" b="0" i="0" dirty="0" smtClean="0">
                          <a:solidFill>
                            <a:schemeClr val="tx1"/>
                          </a:solidFill>
                          <a:latin typeface="Cambria Math"/>
                        </a:rPr>
                        <m:t>; </m:t>
                      </m:r>
                      <m:sSub>
                        <m:sSubPr>
                          <m:ctrlPr>
                            <a:rPr lang="en-US" sz="2800" i="1" smtClean="0">
                              <a:solidFill>
                                <a:schemeClr val="tx1"/>
                              </a:solidFill>
                              <a:latin typeface="Cambria Math"/>
                            </a:rPr>
                          </m:ctrlPr>
                        </m:sSubPr>
                        <m:e>
                          <m:r>
                            <a:rPr lang="en-US" sz="2800" b="0" i="1" smtClean="0">
                              <a:solidFill>
                                <a:schemeClr val="tx1"/>
                              </a:solidFill>
                              <a:latin typeface="Cambria Math"/>
                            </a:rPr>
                            <m:t>𝑄</m:t>
                          </m:r>
                        </m:e>
                        <m:sub>
                          <m:r>
                            <a:rPr lang="en-US" sz="2800" b="0" i="1" smtClean="0">
                              <a:solidFill>
                                <a:schemeClr val="tx1"/>
                              </a:solidFill>
                              <a:latin typeface="Cambria Math"/>
                            </a:rPr>
                            <m:t>1</m:t>
                          </m:r>
                        </m:sub>
                      </m:sSub>
                      <m:r>
                        <a:rPr lang="en-US" sz="2800" b="0" i="1" smtClean="0">
                          <a:solidFill>
                            <a:schemeClr val="tx1"/>
                          </a:solidFill>
                          <a:latin typeface="Cambria Math"/>
                        </a:rPr>
                        <m:t>=250</m:t>
                      </m:r>
                      <m:r>
                        <m:rPr>
                          <m:nor/>
                        </m:rPr>
                        <a:rPr lang="en-US" sz="2800" b="0" i="0" smtClean="0">
                          <a:solidFill>
                            <a:schemeClr val="tx1"/>
                          </a:solidFill>
                          <a:latin typeface="Cambria Math"/>
                        </a:rPr>
                        <m:t>mg</m:t>
                      </m:r>
                    </m:oMath>
                  </m:oMathPara>
                </a14:m>
                <a:endParaRPr lang="en-US" sz="2800" dirty="0" smtClean="0">
                  <a:solidFill>
                    <a:schemeClr val="tx1"/>
                  </a:solidFill>
                </a:endParaRPr>
              </a:p>
              <a:p>
                <a:pPr algn="l"/>
                <a14:m>
                  <m:oMathPara xmlns:m="http://schemas.openxmlformats.org/officeDocument/2006/math">
                    <m:oMathParaPr>
                      <m:jc m:val="centerGroup"/>
                    </m:oMathParaPr>
                    <m:oMath xmlns:m="http://schemas.openxmlformats.org/officeDocument/2006/math">
                      <m:sSub>
                        <m:sSubPr>
                          <m:ctrlPr>
                            <a:rPr lang="en-US" sz="2800" i="1" dirty="0">
                              <a:solidFill>
                                <a:schemeClr val="tx1"/>
                              </a:solidFill>
                              <a:latin typeface="Cambria Math"/>
                            </a:rPr>
                          </m:ctrlPr>
                        </m:sSubPr>
                        <m:e>
                          <m:r>
                            <a:rPr lang="en-US" sz="2800" i="1" dirty="0">
                              <a:solidFill>
                                <a:schemeClr val="tx1"/>
                              </a:solidFill>
                              <a:latin typeface="Cambria Math"/>
                            </a:rPr>
                            <m:t>𝑄</m:t>
                          </m:r>
                        </m:e>
                        <m:sub>
                          <m:r>
                            <a:rPr lang="en-US" sz="2800" b="0" i="1" dirty="0" smtClean="0">
                              <a:solidFill>
                                <a:schemeClr val="tx1"/>
                              </a:solidFill>
                              <a:latin typeface="Cambria Math"/>
                            </a:rPr>
                            <m:t>2</m:t>
                          </m:r>
                        </m:sub>
                      </m:sSub>
                      <m:r>
                        <a:rPr lang="en-US" sz="2800" i="1" dirty="0">
                          <a:solidFill>
                            <a:schemeClr val="tx1"/>
                          </a:solidFill>
                          <a:latin typeface="Cambria Math"/>
                        </a:rPr>
                        <m:t>=</m:t>
                      </m:r>
                      <m:r>
                        <m:rPr>
                          <m:nor/>
                        </m:rPr>
                        <a:rPr lang="en-US" sz="2800" b="0" i="0" dirty="0" smtClean="0">
                          <a:solidFill>
                            <a:schemeClr val="tx1"/>
                          </a:solidFill>
                          <a:latin typeface="Cambria Math"/>
                        </a:rPr>
                        <m:t>Second</m:t>
                      </m:r>
                      <m:r>
                        <m:rPr>
                          <m:nor/>
                        </m:rPr>
                        <a:rPr lang="en-US" sz="2800" dirty="0">
                          <a:solidFill>
                            <a:schemeClr val="tx1"/>
                          </a:solidFill>
                          <a:latin typeface="Cambria Math"/>
                        </a:rPr>
                        <m:t> </m:t>
                      </m:r>
                      <m:r>
                        <m:rPr>
                          <m:nor/>
                        </m:rPr>
                        <a:rPr lang="en-US" sz="2800" dirty="0">
                          <a:solidFill>
                            <a:schemeClr val="tx1"/>
                          </a:solidFill>
                          <a:latin typeface="Cambria Math"/>
                        </a:rPr>
                        <m:t>dose</m:t>
                      </m:r>
                      <m:r>
                        <a:rPr lang="en-US" sz="2800" b="0" i="1" dirty="0" smtClean="0">
                          <a:solidFill>
                            <a:schemeClr val="tx1"/>
                          </a:solidFill>
                          <a:latin typeface="Cambria Math"/>
                        </a:rPr>
                        <m:t>; </m:t>
                      </m:r>
                      <m:sSub>
                        <m:sSubPr>
                          <m:ctrlPr>
                            <a:rPr lang="en-US" sz="2800" i="1" dirty="0">
                              <a:solidFill>
                                <a:schemeClr val="tx1"/>
                              </a:solidFill>
                              <a:latin typeface="Cambria Math"/>
                            </a:rPr>
                          </m:ctrlPr>
                        </m:sSubPr>
                        <m:e>
                          <m:r>
                            <a:rPr lang="en-US" sz="2800" i="1" dirty="0">
                              <a:solidFill>
                                <a:schemeClr val="tx1"/>
                              </a:solidFill>
                              <a:latin typeface="Cambria Math"/>
                            </a:rPr>
                            <m:t>𝑄</m:t>
                          </m:r>
                        </m:e>
                        <m:sub>
                          <m:r>
                            <a:rPr lang="en-US" sz="2800" b="0" i="1" dirty="0" smtClean="0">
                              <a:solidFill>
                                <a:schemeClr val="tx1"/>
                              </a:solidFill>
                              <a:latin typeface="Cambria Math"/>
                            </a:rPr>
                            <m:t>2</m:t>
                          </m:r>
                        </m:sub>
                      </m:sSub>
                      <m:r>
                        <a:rPr lang="en-US" sz="2800" i="1" dirty="0">
                          <a:solidFill>
                            <a:schemeClr val="tx1"/>
                          </a:solidFill>
                          <a:latin typeface="Cambria Math"/>
                        </a:rPr>
                        <m:t>=</m:t>
                      </m:r>
                      <m:r>
                        <a:rPr lang="en-US" sz="2800" b="0" i="1" dirty="0" smtClean="0">
                          <a:solidFill>
                            <a:schemeClr val="tx1"/>
                          </a:solidFill>
                          <a:latin typeface="Cambria Math"/>
                        </a:rPr>
                        <m:t>(0.04)(250) + 250 = 260</m:t>
                      </m:r>
                    </m:oMath>
                  </m:oMathPara>
                </a14:m>
                <a:endParaRPr lang="en-US" sz="2800" dirty="0">
                  <a:solidFill>
                    <a:schemeClr val="tx1"/>
                  </a:solidFill>
                </a:endParaRPr>
              </a:p>
              <a:p>
                <a:pPr algn="l"/>
                <a14:m>
                  <m:oMathPara xmlns:m="http://schemas.openxmlformats.org/officeDocument/2006/math">
                    <m:oMathParaPr>
                      <m:jc m:val="centerGroup"/>
                    </m:oMathParaPr>
                    <m:oMath xmlns:m="http://schemas.openxmlformats.org/officeDocument/2006/math">
                      <m:sSub>
                        <m:sSubPr>
                          <m:ctrlPr>
                            <a:rPr lang="en-US" sz="2800" i="1" dirty="0">
                              <a:solidFill>
                                <a:schemeClr val="tx1"/>
                              </a:solidFill>
                              <a:latin typeface="Cambria Math"/>
                            </a:rPr>
                          </m:ctrlPr>
                        </m:sSubPr>
                        <m:e>
                          <m:r>
                            <a:rPr lang="en-US" sz="2800" i="1" dirty="0">
                              <a:solidFill>
                                <a:schemeClr val="tx1"/>
                              </a:solidFill>
                              <a:latin typeface="Cambria Math"/>
                            </a:rPr>
                            <m:t>𝑄</m:t>
                          </m:r>
                        </m:e>
                        <m:sub>
                          <m:r>
                            <a:rPr lang="en-US" sz="2800" b="0" i="1" dirty="0" smtClean="0">
                              <a:solidFill>
                                <a:schemeClr val="tx1"/>
                              </a:solidFill>
                              <a:latin typeface="Cambria Math"/>
                            </a:rPr>
                            <m:t>3</m:t>
                          </m:r>
                        </m:sub>
                      </m:sSub>
                      <m:r>
                        <a:rPr lang="en-US" sz="2800" i="1" dirty="0">
                          <a:solidFill>
                            <a:schemeClr val="tx1"/>
                          </a:solidFill>
                          <a:latin typeface="Cambria Math"/>
                        </a:rPr>
                        <m:t>=</m:t>
                      </m:r>
                      <m:r>
                        <m:rPr>
                          <m:nor/>
                        </m:rPr>
                        <a:rPr lang="en-US" sz="2800" b="0" i="0" dirty="0" smtClean="0">
                          <a:solidFill>
                            <a:schemeClr val="tx1"/>
                          </a:solidFill>
                          <a:latin typeface="Cambria Math"/>
                        </a:rPr>
                        <m:t>Third</m:t>
                      </m:r>
                      <m:r>
                        <m:rPr>
                          <m:nor/>
                        </m:rPr>
                        <a:rPr lang="en-US" sz="2800" dirty="0">
                          <a:solidFill>
                            <a:schemeClr val="tx1"/>
                          </a:solidFill>
                          <a:latin typeface="Cambria Math"/>
                        </a:rPr>
                        <m:t> </m:t>
                      </m:r>
                      <m:r>
                        <m:rPr>
                          <m:nor/>
                        </m:rPr>
                        <a:rPr lang="en-US" sz="2800" dirty="0">
                          <a:solidFill>
                            <a:schemeClr val="tx1"/>
                          </a:solidFill>
                          <a:latin typeface="Cambria Math"/>
                        </a:rPr>
                        <m:t>dose</m:t>
                      </m:r>
                      <m:r>
                        <a:rPr lang="en-US" sz="2800" b="0" i="1" dirty="0" smtClean="0">
                          <a:solidFill>
                            <a:schemeClr val="tx1"/>
                          </a:solidFill>
                          <a:latin typeface="Cambria Math"/>
                        </a:rPr>
                        <m:t>;</m:t>
                      </m:r>
                      <m:sSub>
                        <m:sSubPr>
                          <m:ctrlPr>
                            <a:rPr lang="en-US" sz="2800" i="1" dirty="0">
                              <a:solidFill>
                                <a:schemeClr val="tx1"/>
                              </a:solidFill>
                              <a:latin typeface="Cambria Math"/>
                            </a:rPr>
                          </m:ctrlPr>
                        </m:sSubPr>
                        <m:e>
                          <m:r>
                            <a:rPr lang="en-US" sz="2800" i="1" dirty="0">
                              <a:solidFill>
                                <a:schemeClr val="tx1"/>
                              </a:solidFill>
                              <a:latin typeface="Cambria Math"/>
                            </a:rPr>
                            <m:t>𝑄</m:t>
                          </m:r>
                        </m:e>
                        <m:sub>
                          <m:r>
                            <a:rPr lang="en-US" sz="2800" i="1" dirty="0">
                              <a:solidFill>
                                <a:schemeClr val="tx1"/>
                              </a:solidFill>
                              <a:latin typeface="Cambria Math"/>
                            </a:rPr>
                            <m:t>3</m:t>
                          </m:r>
                        </m:sub>
                      </m:sSub>
                      <m:r>
                        <a:rPr lang="en-US" sz="2800" i="1" dirty="0">
                          <a:solidFill>
                            <a:schemeClr val="tx1"/>
                          </a:solidFill>
                          <a:latin typeface="Cambria Math"/>
                        </a:rPr>
                        <m:t>=</m:t>
                      </m:r>
                      <m:sSup>
                        <m:sSupPr>
                          <m:ctrlPr>
                            <a:rPr lang="en-US" sz="2800" i="1" dirty="0" smtClean="0">
                              <a:solidFill>
                                <a:schemeClr val="tx1"/>
                              </a:solidFill>
                              <a:latin typeface="Cambria Math"/>
                            </a:rPr>
                          </m:ctrlPr>
                        </m:sSupPr>
                        <m:e>
                          <m:r>
                            <a:rPr lang="en-US" sz="2800" b="0" i="1" dirty="0" smtClean="0">
                              <a:solidFill>
                                <a:schemeClr val="tx1"/>
                              </a:solidFill>
                              <a:latin typeface="Cambria Math"/>
                            </a:rPr>
                            <m:t>(0.04)</m:t>
                          </m:r>
                        </m:e>
                        <m:sup>
                          <m:r>
                            <a:rPr lang="en-US" sz="2800" b="0" i="1" dirty="0" smtClean="0">
                              <a:solidFill>
                                <a:schemeClr val="tx1"/>
                              </a:solidFill>
                              <a:latin typeface="Cambria Math"/>
                            </a:rPr>
                            <m:t>2</m:t>
                          </m:r>
                        </m:sup>
                      </m:sSup>
                      <m:r>
                        <a:rPr lang="en-US" sz="2800" b="0" i="1" dirty="0" smtClean="0">
                          <a:solidFill>
                            <a:schemeClr val="tx1"/>
                          </a:solidFill>
                          <a:latin typeface="Cambria Math"/>
                        </a:rPr>
                        <m:t>250+</m:t>
                      </m:r>
                      <m:d>
                        <m:dPr>
                          <m:ctrlPr>
                            <a:rPr lang="en-US" sz="2800" b="0" i="1" dirty="0" smtClean="0">
                              <a:solidFill>
                                <a:schemeClr val="tx1"/>
                              </a:solidFill>
                              <a:latin typeface="Cambria Math"/>
                            </a:rPr>
                          </m:ctrlPr>
                        </m:dPr>
                        <m:e>
                          <m:r>
                            <a:rPr lang="en-US" sz="2800" b="0" i="1" dirty="0" smtClean="0">
                              <a:solidFill>
                                <a:schemeClr val="tx1"/>
                              </a:solidFill>
                              <a:latin typeface="Cambria Math"/>
                            </a:rPr>
                            <m:t>0.04</m:t>
                          </m:r>
                        </m:e>
                      </m:d>
                      <m:r>
                        <a:rPr lang="en-US" sz="2800" b="0" i="1" dirty="0" smtClean="0">
                          <a:solidFill>
                            <a:schemeClr val="tx1"/>
                          </a:solidFill>
                          <a:latin typeface="Cambria Math"/>
                        </a:rPr>
                        <m:t>250+250=260.4</m:t>
                      </m:r>
                    </m:oMath>
                  </m:oMathPara>
                </a14:m>
                <a:endParaRPr lang="en-US" sz="2800" dirty="0" smtClean="0">
                  <a:solidFill>
                    <a:schemeClr val="tx1"/>
                  </a:solidFill>
                </a:endParaRPr>
              </a:p>
              <a:p>
                <a:pPr algn="l"/>
                <a14:m>
                  <m:oMathPara xmlns:m="http://schemas.openxmlformats.org/officeDocument/2006/math">
                    <m:oMathParaPr>
                      <m:jc m:val="centerGroup"/>
                    </m:oMathParaPr>
                    <m:oMath xmlns:m="http://schemas.openxmlformats.org/officeDocument/2006/math">
                      <m:sSub>
                        <m:sSubPr>
                          <m:ctrlPr>
                            <a:rPr lang="en-US" sz="2800" i="1" dirty="0">
                              <a:solidFill>
                                <a:schemeClr val="tx1"/>
                              </a:solidFill>
                              <a:latin typeface="Cambria Math"/>
                            </a:rPr>
                          </m:ctrlPr>
                        </m:sSubPr>
                        <m:e>
                          <m:r>
                            <a:rPr lang="en-US" sz="2800" i="1" dirty="0">
                              <a:solidFill>
                                <a:schemeClr val="tx1"/>
                              </a:solidFill>
                              <a:latin typeface="Cambria Math"/>
                            </a:rPr>
                            <m:t>𝑄</m:t>
                          </m:r>
                        </m:e>
                        <m:sub>
                          <m:r>
                            <a:rPr lang="en-US" sz="2800" b="0" i="1" dirty="0" smtClean="0">
                              <a:solidFill>
                                <a:schemeClr val="tx1"/>
                              </a:solidFill>
                              <a:latin typeface="Cambria Math"/>
                            </a:rPr>
                            <m:t>4</m:t>
                          </m:r>
                        </m:sub>
                      </m:sSub>
                      <m:r>
                        <a:rPr lang="en-US" sz="2800" i="1" dirty="0">
                          <a:solidFill>
                            <a:schemeClr val="tx1"/>
                          </a:solidFill>
                          <a:latin typeface="Cambria Math"/>
                        </a:rPr>
                        <m:t>=</m:t>
                      </m:r>
                      <m:r>
                        <m:rPr>
                          <m:nor/>
                        </m:rPr>
                        <a:rPr lang="en-US" sz="2800" b="0" i="0" dirty="0" smtClean="0">
                          <a:solidFill>
                            <a:schemeClr val="tx1"/>
                          </a:solidFill>
                          <a:latin typeface="Cambria Math"/>
                        </a:rPr>
                        <m:t>Fourth</m:t>
                      </m:r>
                      <m:r>
                        <m:rPr>
                          <m:nor/>
                        </m:rPr>
                        <a:rPr lang="en-US" sz="2800" b="0" i="0" dirty="0" smtClean="0">
                          <a:solidFill>
                            <a:schemeClr val="tx1"/>
                          </a:solidFill>
                          <a:latin typeface="Cambria Math"/>
                        </a:rPr>
                        <m:t> </m:t>
                      </m:r>
                      <m:r>
                        <m:rPr>
                          <m:nor/>
                        </m:rPr>
                        <a:rPr lang="en-US" sz="2800" b="0" i="0" dirty="0" smtClean="0">
                          <a:solidFill>
                            <a:schemeClr val="tx1"/>
                          </a:solidFill>
                          <a:latin typeface="Cambria Math"/>
                        </a:rPr>
                        <m:t>dose</m:t>
                      </m:r>
                    </m:oMath>
                  </m:oMathPara>
                </a14:m>
                <a:endParaRPr lang="en-US" sz="2800" dirty="0" smtClean="0">
                  <a:solidFill>
                    <a:schemeClr val="tx1"/>
                  </a:solidFill>
                </a:endParaRPr>
              </a:p>
              <a:p>
                <a:pPr algn="l"/>
                <a14:m>
                  <m:oMathPara xmlns:m="http://schemas.openxmlformats.org/officeDocument/2006/math">
                    <m:oMathParaPr>
                      <m:jc m:val="centerGroup"/>
                    </m:oMathParaPr>
                    <m:oMath xmlns:m="http://schemas.openxmlformats.org/officeDocument/2006/math">
                      <m:sSub>
                        <m:sSubPr>
                          <m:ctrlPr>
                            <a:rPr lang="en-US" sz="2800" i="1" dirty="0">
                              <a:solidFill>
                                <a:schemeClr val="tx1"/>
                              </a:solidFill>
                              <a:latin typeface="Cambria Math"/>
                            </a:rPr>
                          </m:ctrlPr>
                        </m:sSubPr>
                        <m:e>
                          <m:r>
                            <a:rPr lang="en-US" sz="2800" i="1" dirty="0">
                              <a:solidFill>
                                <a:schemeClr val="tx1"/>
                              </a:solidFill>
                              <a:latin typeface="Cambria Math"/>
                            </a:rPr>
                            <m:t>𝑄</m:t>
                          </m:r>
                        </m:e>
                        <m:sub>
                          <m:r>
                            <a:rPr lang="en-US" sz="2800" b="0" i="1" dirty="0" smtClean="0">
                              <a:solidFill>
                                <a:schemeClr val="tx1"/>
                              </a:solidFill>
                              <a:latin typeface="Cambria Math"/>
                            </a:rPr>
                            <m:t>4</m:t>
                          </m:r>
                        </m:sub>
                      </m:sSub>
                      <m:r>
                        <a:rPr lang="en-US" sz="2800" i="1" dirty="0">
                          <a:solidFill>
                            <a:schemeClr val="tx1"/>
                          </a:solidFill>
                          <a:latin typeface="Cambria Math"/>
                        </a:rPr>
                        <m:t>=</m:t>
                      </m:r>
                      <m:d>
                        <m:dPr>
                          <m:ctrlPr>
                            <a:rPr lang="en-US" sz="2800" i="1" dirty="0">
                              <a:solidFill>
                                <a:schemeClr val="tx1"/>
                              </a:solidFill>
                              <a:latin typeface="Cambria Math"/>
                            </a:rPr>
                          </m:ctrlPr>
                        </m:dPr>
                        <m:e>
                          <m:r>
                            <a:rPr lang="en-US" sz="2800" i="1" dirty="0">
                              <a:solidFill>
                                <a:schemeClr val="tx1"/>
                              </a:solidFill>
                              <a:latin typeface="Cambria Math"/>
                            </a:rPr>
                            <m:t>0.04</m:t>
                          </m:r>
                        </m:e>
                      </m:d>
                      <m:sSub>
                        <m:sSubPr>
                          <m:ctrlPr>
                            <a:rPr lang="en-US" sz="2800" i="1" dirty="0">
                              <a:solidFill>
                                <a:schemeClr val="tx1"/>
                              </a:solidFill>
                              <a:latin typeface="Cambria Math"/>
                            </a:rPr>
                          </m:ctrlPr>
                        </m:sSubPr>
                        <m:e>
                          <m:r>
                            <a:rPr lang="en-US" sz="2800" i="1" dirty="0">
                              <a:solidFill>
                                <a:schemeClr val="tx1"/>
                              </a:solidFill>
                              <a:latin typeface="Cambria Math"/>
                            </a:rPr>
                            <m:t>𝑄</m:t>
                          </m:r>
                        </m:e>
                        <m:sub>
                          <m:r>
                            <a:rPr lang="en-US" sz="2800" b="0" i="1" dirty="0" smtClean="0">
                              <a:solidFill>
                                <a:schemeClr val="tx1"/>
                              </a:solidFill>
                              <a:latin typeface="Cambria Math"/>
                            </a:rPr>
                            <m:t>3</m:t>
                          </m:r>
                        </m:sub>
                      </m:sSub>
                      <m:r>
                        <a:rPr lang="en-US" sz="2800" i="1" dirty="0">
                          <a:solidFill>
                            <a:schemeClr val="tx1"/>
                          </a:solidFill>
                          <a:latin typeface="Cambria Math"/>
                        </a:rPr>
                        <m:t>+250</m:t>
                      </m:r>
                    </m:oMath>
                  </m:oMathPara>
                </a14:m>
                <a:endParaRPr lang="en-US" sz="2800" dirty="0" smtClean="0">
                  <a:solidFill>
                    <a:schemeClr val="tx1"/>
                  </a:solidFill>
                </a:endParaRPr>
              </a:p>
              <a:p>
                <a:pPr algn="l"/>
                <a14:m>
                  <m:oMathPara xmlns:m="http://schemas.openxmlformats.org/officeDocument/2006/math">
                    <m:oMathParaPr>
                      <m:jc m:val="centerGroup"/>
                    </m:oMathParaPr>
                    <m:oMath xmlns:m="http://schemas.openxmlformats.org/officeDocument/2006/math">
                      <m:sSub>
                        <m:sSubPr>
                          <m:ctrlPr>
                            <a:rPr lang="en-US" sz="2800" i="1" dirty="0">
                              <a:solidFill>
                                <a:schemeClr val="tx1"/>
                              </a:solidFill>
                              <a:latin typeface="Cambria Math"/>
                            </a:rPr>
                          </m:ctrlPr>
                        </m:sSubPr>
                        <m:e>
                          <m:r>
                            <a:rPr lang="en-US" sz="2800" i="1" dirty="0">
                              <a:solidFill>
                                <a:schemeClr val="tx1"/>
                              </a:solidFill>
                              <a:latin typeface="Cambria Math"/>
                            </a:rPr>
                            <m:t>𝑄</m:t>
                          </m:r>
                        </m:e>
                        <m:sub>
                          <m:r>
                            <a:rPr lang="en-US" sz="2800" b="0" i="1" dirty="0" smtClean="0">
                              <a:solidFill>
                                <a:schemeClr val="tx1"/>
                              </a:solidFill>
                              <a:latin typeface="Cambria Math"/>
                            </a:rPr>
                            <m:t>4</m:t>
                          </m:r>
                        </m:sub>
                      </m:sSub>
                      <m:r>
                        <a:rPr lang="en-US" sz="2800" i="1" dirty="0">
                          <a:solidFill>
                            <a:schemeClr val="tx1"/>
                          </a:solidFill>
                          <a:latin typeface="Cambria Math"/>
                        </a:rPr>
                        <m:t>=</m:t>
                      </m:r>
                      <m:sSup>
                        <m:sSupPr>
                          <m:ctrlPr>
                            <a:rPr lang="en-US" sz="2800" i="1" dirty="0" smtClean="0">
                              <a:solidFill>
                                <a:schemeClr val="tx1"/>
                              </a:solidFill>
                              <a:latin typeface="Cambria Math"/>
                            </a:rPr>
                          </m:ctrlPr>
                        </m:sSupPr>
                        <m:e>
                          <m:r>
                            <a:rPr lang="en-US" sz="2800" b="0" i="1" dirty="0" smtClean="0">
                              <a:solidFill>
                                <a:schemeClr val="tx1"/>
                              </a:solidFill>
                              <a:latin typeface="Cambria Math"/>
                            </a:rPr>
                            <m:t>(0.04)</m:t>
                          </m:r>
                        </m:e>
                        <m:sup>
                          <m:r>
                            <a:rPr lang="en-US" sz="2800" b="0" i="1" dirty="0" smtClean="0">
                              <a:solidFill>
                                <a:schemeClr val="tx1"/>
                              </a:solidFill>
                              <a:latin typeface="Cambria Math"/>
                            </a:rPr>
                            <m:t>3</m:t>
                          </m:r>
                        </m:sup>
                      </m:sSup>
                      <m:r>
                        <a:rPr lang="en-US" sz="2800" b="0" i="1" dirty="0" smtClean="0">
                          <a:solidFill>
                            <a:schemeClr val="tx1"/>
                          </a:solidFill>
                          <a:latin typeface="Cambria Math"/>
                        </a:rPr>
                        <m:t>250+</m:t>
                      </m:r>
                      <m:sSup>
                        <m:sSupPr>
                          <m:ctrlPr>
                            <a:rPr lang="en-US" sz="2800" b="0" i="1" dirty="0" smtClean="0">
                              <a:solidFill>
                                <a:schemeClr val="tx1"/>
                              </a:solidFill>
                              <a:latin typeface="Cambria Math"/>
                            </a:rPr>
                          </m:ctrlPr>
                        </m:sSupPr>
                        <m:e>
                          <m:r>
                            <a:rPr lang="en-US" sz="2800" b="0" i="1" dirty="0" smtClean="0">
                              <a:solidFill>
                                <a:schemeClr val="tx1"/>
                              </a:solidFill>
                              <a:latin typeface="Cambria Math"/>
                            </a:rPr>
                            <m:t>(0.04)</m:t>
                          </m:r>
                        </m:e>
                        <m:sup>
                          <m:r>
                            <a:rPr lang="en-US" sz="2800" b="0" i="1" dirty="0" smtClean="0">
                              <a:solidFill>
                                <a:schemeClr val="tx1"/>
                              </a:solidFill>
                              <a:latin typeface="Cambria Math"/>
                            </a:rPr>
                            <m:t>2</m:t>
                          </m:r>
                        </m:sup>
                      </m:sSup>
                      <m:r>
                        <a:rPr lang="en-US" sz="2800" b="0" i="1" dirty="0" smtClean="0">
                          <a:solidFill>
                            <a:schemeClr val="tx1"/>
                          </a:solidFill>
                          <a:latin typeface="Cambria Math"/>
                        </a:rPr>
                        <m:t>250+</m:t>
                      </m:r>
                      <m:d>
                        <m:dPr>
                          <m:ctrlPr>
                            <a:rPr lang="en-US" sz="2800" b="0" i="1" dirty="0" smtClean="0">
                              <a:solidFill>
                                <a:schemeClr val="tx1"/>
                              </a:solidFill>
                              <a:latin typeface="Cambria Math"/>
                            </a:rPr>
                          </m:ctrlPr>
                        </m:dPr>
                        <m:e>
                          <m:r>
                            <a:rPr lang="en-US" sz="2800" b="0" i="1" dirty="0" smtClean="0">
                              <a:solidFill>
                                <a:schemeClr val="tx1"/>
                              </a:solidFill>
                              <a:latin typeface="Cambria Math"/>
                            </a:rPr>
                            <m:t>0.04</m:t>
                          </m:r>
                        </m:e>
                      </m:d>
                      <m:r>
                        <a:rPr lang="en-US" sz="2800" b="0" i="1" dirty="0" smtClean="0">
                          <a:solidFill>
                            <a:schemeClr val="tx1"/>
                          </a:solidFill>
                          <a:latin typeface="Cambria Math"/>
                        </a:rPr>
                        <m:t>250+250=260.416</m:t>
                      </m:r>
                    </m:oMath>
                  </m:oMathPara>
                </a14:m>
                <a:endParaRPr lang="en-US" sz="2800" dirty="0" smtClean="0">
                  <a:solidFill>
                    <a:schemeClr val="tx1"/>
                  </a:solidFill>
                </a:endParaRPr>
              </a:p>
              <a:p>
                <a:pPr algn="l"/>
                <a:endParaRPr lang="en-US" sz="2800" dirty="0">
                  <a:solidFill>
                    <a:schemeClr val="tx1"/>
                  </a:solidFill>
                </a:endParaRPr>
              </a:p>
              <a:p>
                <a:pPr algn="l"/>
                <a:endParaRPr lang="en-US" sz="2800" dirty="0">
                  <a:solidFill>
                    <a:schemeClr val="tx1"/>
                  </a:solidFill>
                </a:endParaRPr>
              </a:p>
              <a:p>
                <a:pPr algn="l"/>
                <a:endParaRPr lang="en-US" sz="2800" dirty="0">
                  <a:solidFill>
                    <a:schemeClr val="tx1"/>
                  </a:solidFill>
                </a:endParaRPr>
              </a:p>
              <a:p>
                <a:pPr algn="l"/>
                <a:endParaRPr lang="en-US" sz="2800" dirty="0" smtClean="0">
                  <a:solidFill>
                    <a:schemeClr val="tx1"/>
                  </a:solidFill>
                </a:endParaRP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381000" y="1295400"/>
                <a:ext cx="8382000" cy="4343400"/>
              </a:xfrm>
              <a:blipFill rotWithShape="1">
                <a:blip r:embed="rId3"/>
                <a:stretch>
                  <a:fillRect l="-1164" t="-983"/>
                </a:stretch>
              </a:blipFill>
            </p:spPr>
            <p:txBody>
              <a:bodyPr/>
              <a:lstStyle/>
              <a:p>
                <a:r>
                  <a:rPr lang="en-US">
                    <a:noFill/>
                  </a:rPr>
                  <a:t> </a:t>
                </a:r>
              </a:p>
            </p:txBody>
          </p:sp>
        </mc:Fallback>
      </mc:AlternateContent>
      <p:pic>
        <p:nvPicPr>
          <p:cNvPr id="4" name="Picture 2" descr="C:\Users\Janet Wyche\AppData\Local\Temp\notesCB2CD5\CCGPS_LogoAPPLE2.jpg"/>
          <p:cNvPicPr>
            <a:picLocks noChangeAspect="1" noChangeArrowheads="1"/>
          </p:cNvPicPr>
          <p:nvPr/>
        </p:nvPicPr>
        <p:blipFill>
          <a:blip r:embed="rId4" cstate="print"/>
          <a:srcRect/>
          <a:stretch>
            <a:fillRect/>
          </a:stretch>
        </p:blipFill>
        <p:spPr bwMode="auto">
          <a:xfrm>
            <a:off x="7848600" y="56388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228600" y="5712023"/>
            <a:ext cx="5442003" cy="307777"/>
          </a:xfrm>
          <a:prstGeom prst="rect">
            <a:avLst/>
          </a:prstGeom>
          <a:noFill/>
        </p:spPr>
        <p:txBody>
          <a:bodyPr wrap="none" rtlCol="0">
            <a:spAutoFit/>
          </a:bodyPr>
          <a:lstStyle/>
          <a:p>
            <a:r>
              <a:rPr lang="en-US" sz="1400" dirty="0" smtClean="0"/>
              <a:t>Adapted from </a:t>
            </a:r>
            <a:r>
              <a:rPr lang="en-US" sz="1400" i="1" dirty="0" smtClean="0"/>
              <a:t>Illustrative Mathematics</a:t>
            </a:r>
            <a:r>
              <a:rPr lang="en-US" sz="1400" dirty="0" smtClean="0"/>
              <a:t> A-SSE Course of Antibiotics</a:t>
            </a:r>
            <a:endParaRPr lang="en-US" sz="1400" dirty="0"/>
          </a:p>
        </p:txBody>
      </p:sp>
    </p:spTree>
    <p:extLst>
      <p:ext uri="{BB962C8B-B14F-4D97-AF65-F5344CB8AC3E}">
        <p14:creationId xmlns:p14="http://schemas.microsoft.com/office/powerpoint/2010/main" val="23918039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28601"/>
            <a:ext cx="6705600" cy="838199"/>
          </a:xfrm>
          <a:solidFill>
            <a:schemeClr val="bg2">
              <a:lumMod val="75000"/>
            </a:schemeClr>
          </a:solidFill>
          <a:scene3d>
            <a:camera prst="orthographicFront"/>
            <a:lightRig rig="threePt" dir="t"/>
          </a:scene3d>
          <a:sp3d>
            <a:bevelT w="165100" prst="coolSlant"/>
          </a:sp3d>
        </p:spPr>
        <p:txBody>
          <a:bodyPr/>
          <a:lstStyle/>
          <a:p>
            <a:r>
              <a:rPr lang="en-US" dirty="0" smtClean="0"/>
              <a:t>Examples &amp; Explanations</a:t>
            </a:r>
            <a:endParaRPr lang="en-US" dirty="0"/>
          </a:p>
        </p:txBody>
      </p:sp>
      <p:sp>
        <p:nvSpPr>
          <p:cNvPr id="3" name="Subtitle 2"/>
          <p:cNvSpPr>
            <a:spLocks noGrp="1"/>
          </p:cNvSpPr>
          <p:nvPr>
            <p:ph type="subTitle" idx="1"/>
          </p:nvPr>
        </p:nvSpPr>
        <p:spPr>
          <a:xfrm>
            <a:off x="381000" y="1295400"/>
            <a:ext cx="8382000" cy="4343400"/>
          </a:xfrm>
        </p:spPr>
        <p:txBody>
          <a:bodyPr/>
          <a:lstStyle/>
          <a:p>
            <a:pPr algn="l"/>
            <a:r>
              <a:rPr lang="en-US" sz="2300" dirty="0">
                <a:solidFill>
                  <a:schemeClr val="tx1"/>
                </a:solidFill>
                <a:hlinkClick r:id="rId5"/>
              </a:rPr>
              <a:t>http://</a:t>
            </a:r>
            <a:r>
              <a:rPr lang="en-US" sz="2300" dirty="0" smtClean="0">
                <a:solidFill>
                  <a:schemeClr val="tx1"/>
                </a:solidFill>
                <a:hlinkClick r:id="rId5"/>
              </a:rPr>
              <a:t>secc.sedl.org/common_core_videos/grade.php?action=view&amp;id=806</a:t>
            </a:r>
            <a:endParaRPr lang="en-US" sz="2300" dirty="0" smtClean="0">
              <a:solidFill>
                <a:schemeClr val="tx1"/>
              </a:solidFill>
            </a:endParaRPr>
          </a:p>
          <a:p>
            <a:pPr algn="l"/>
            <a:endParaRPr lang="en-US" sz="2800" i="1" dirty="0" smtClean="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6" cstate="print"/>
          <a:srcRect/>
          <a:stretch>
            <a:fillRect/>
          </a:stretch>
        </p:blipFill>
        <p:spPr bwMode="auto">
          <a:xfrm>
            <a:off x="7848600" y="56388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228600" y="5712023"/>
            <a:ext cx="7236212" cy="307777"/>
          </a:xfrm>
          <a:prstGeom prst="rect">
            <a:avLst/>
          </a:prstGeom>
          <a:noFill/>
        </p:spPr>
        <p:txBody>
          <a:bodyPr wrap="none" rtlCol="0">
            <a:spAutoFit/>
          </a:bodyPr>
          <a:lstStyle/>
          <a:p>
            <a:r>
              <a:rPr lang="en-US" sz="1400" dirty="0" smtClean="0"/>
              <a:t>Common Core State Standards Video Series: Grade</a:t>
            </a:r>
            <a:r>
              <a:rPr lang="en-US" sz="1400" dirty="0"/>
              <a:t>: 9 – 12, Mathematics 9 – 12.N.CN.8</a:t>
            </a:r>
          </a:p>
        </p:txBody>
      </p:sp>
      <p:pic>
        <p:nvPicPr>
          <p:cNvPr id="5" name="SEDLedit.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2133600" y="1752600"/>
            <a:ext cx="4876800" cy="3657600"/>
          </a:xfrm>
          <a:prstGeom prst="rect">
            <a:avLst/>
          </a:prstGeom>
        </p:spPr>
      </p:pic>
    </p:spTree>
    <p:extLst>
      <p:ext uri="{BB962C8B-B14F-4D97-AF65-F5344CB8AC3E}">
        <p14:creationId xmlns:p14="http://schemas.microsoft.com/office/powerpoint/2010/main" val="77692976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1050925"/>
            <a:ext cx="3047999" cy="4278617"/>
          </a:xfrm>
          <a:prstGeom prst="rect">
            <a:avLst/>
          </a:prstGeom>
          <a:scene3d>
            <a:camera prst="orthographicFront"/>
            <a:lightRig rig="threePt" dir="t"/>
          </a:scene3d>
          <a:sp3d>
            <a:bevelT w="165100" prst="coolSlant"/>
          </a:sp3d>
        </p:spPr>
      </p:pic>
      <p:sp>
        <p:nvSpPr>
          <p:cNvPr id="3" name="Subtitle 2"/>
          <p:cNvSpPr>
            <a:spLocks noGrp="1"/>
          </p:cNvSpPr>
          <p:nvPr>
            <p:ph type="subTitle" idx="1"/>
          </p:nvPr>
        </p:nvSpPr>
        <p:spPr>
          <a:xfrm>
            <a:off x="3505201" y="1295400"/>
            <a:ext cx="5486399" cy="4648200"/>
          </a:xfrm>
        </p:spPr>
        <p:txBody>
          <a:bodyPr/>
          <a:lstStyle/>
          <a:p>
            <a:pPr algn="l"/>
            <a:r>
              <a:rPr lang="en-US" dirty="0" smtClean="0">
                <a:solidFill>
                  <a:schemeClr val="tx1"/>
                </a:solidFill>
              </a:rPr>
              <a:t>Trina has a conjecture: “Pick any two integers, Look at the sum of their squares, the difference of their squares, and twice the product of the two integers you chose. Those three numbers are the sides of a right triangle.”</a:t>
            </a:r>
          </a:p>
          <a:p>
            <a:pPr algn="l"/>
            <a:r>
              <a:rPr lang="en-US" dirty="0" smtClean="0">
                <a:solidFill>
                  <a:schemeClr val="tx1"/>
                </a:solidFill>
              </a:rPr>
              <a:t>Is Trina’s conjecture true?</a:t>
            </a:r>
          </a:p>
        </p:txBody>
      </p:sp>
      <p:pic>
        <p:nvPicPr>
          <p:cNvPr id="4" name="Picture 2" descr="C:\Users\Janet Wyche\AppData\Local\Temp\notesCB2CD5\CCGPS_LogoAPPLE2.jpg"/>
          <p:cNvPicPr>
            <a:picLocks noChangeAspect="1" noChangeArrowheads="1"/>
          </p:cNvPicPr>
          <p:nvPr/>
        </p:nvPicPr>
        <p:blipFill>
          <a:blip r:embed="rId4" cstate="print"/>
          <a:srcRect/>
          <a:stretch>
            <a:fillRect/>
          </a:stretch>
        </p:blipFill>
        <p:spPr bwMode="auto">
          <a:xfrm>
            <a:off x="7543800" y="1524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905000" y="304801"/>
            <a:ext cx="5334000" cy="990599"/>
          </a:xfrm>
          <a:solidFill>
            <a:schemeClr val="bg2">
              <a:lumMod val="75000"/>
            </a:schemeClr>
          </a:solidFill>
          <a:scene3d>
            <a:camera prst="orthographicFront"/>
            <a:lightRig rig="threePt" dir="t"/>
          </a:scene3d>
          <a:sp3d prstMaterial="metal">
            <a:bevelT w="165100" prst="coolSlant"/>
          </a:sp3d>
        </p:spPr>
        <p:txBody>
          <a:bodyPr>
            <a:sp3d extrusionH="57150">
              <a:bevelT w="38100" h="38100" prst="relaxedInset"/>
            </a:sp3d>
          </a:bodyPr>
          <a:lstStyle/>
          <a:p>
            <a:r>
              <a:rPr lang="en-US" dirty="0" smtClean="0"/>
              <a:t>Activate your Brain </a:t>
            </a:r>
            <a:endParaRPr lang="en-US" dirty="0"/>
          </a:p>
        </p:txBody>
      </p:sp>
      <p:sp>
        <p:nvSpPr>
          <p:cNvPr id="25" name="TextBox 24"/>
          <p:cNvSpPr txBox="1"/>
          <p:nvPr/>
        </p:nvSpPr>
        <p:spPr>
          <a:xfrm>
            <a:off x="228600" y="5712023"/>
            <a:ext cx="5117748" cy="307777"/>
          </a:xfrm>
          <a:prstGeom prst="rect">
            <a:avLst/>
          </a:prstGeom>
          <a:noFill/>
        </p:spPr>
        <p:txBody>
          <a:bodyPr wrap="none" rtlCol="0">
            <a:spAutoFit/>
          </a:bodyPr>
          <a:lstStyle/>
          <a:p>
            <a:r>
              <a:rPr lang="en-US" sz="1400" dirty="0" smtClean="0"/>
              <a:t>Adapted from </a:t>
            </a:r>
            <a:r>
              <a:rPr lang="en-US" sz="1400" i="1" dirty="0" smtClean="0"/>
              <a:t>Illustrative Mathematics</a:t>
            </a:r>
            <a:r>
              <a:rPr lang="en-US" sz="1400" dirty="0" smtClean="0"/>
              <a:t> A-APR Trina’s Triangles</a:t>
            </a:r>
            <a:endParaRPr lang="en-US" sz="1400" dirty="0"/>
          </a:p>
        </p:txBody>
      </p:sp>
    </p:spTree>
    <p:extLst>
      <p:ext uri="{BB962C8B-B14F-4D97-AF65-F5344CB8AC3E}">
        <p14:creationId xmlns:p14="http://schemas.microsoft.com/office/powerpoint/2010/main" val="261022909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543800" y="1524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905000" y="304801"/>
            <a:ext cx="5334000" cy="990599"/>
          </a:xfrm>
          <a:solidFill>
            <a:schemeClr val="bg2">
              <a:lumMod val="75000"/>
            </a:schemeClr>
          </a:solidFill>
          <a:scene3d>
            <a:camera prst="orthographicFront"/>
            <a:lightRig rig="threePt" dir="t"/>
          </a:scene3d>
          <a:sp3d prstMaterial="metal">
            <a:bevelT w="165100" prst="coolSlant"/>
          </a:sp3d>
        </p:spPr>
        <p:txBody>
          <a:bodyPr>
            <a:sp3d extrusionH="57150">
              <a:bevelT w="38100" h="38100" prst="relaxedInset"/>
            </a:sp3d>
          </a:bodyPr>
          <a:lstStyle/>
          <a:p>
            <a:r>
              <a:rPr lang="en-US" dirty="0" smtClean="0"/>
              <a:t>Activate your Brain </a:t>
            </a:r>
            <a:endParaRPr lang="en-US" dirty="0"/>
          </a:p>
        </p:txBody>
      </p:sp>
      <p:sp>
        <p:nvSpPr>
          <p:cNvPr id="6" name="TextBox 5"/>
          <p:cNvSpPr txBox="1"/>
          <p:nvPr/>
        </p:nvSpPr>
        <p:spPr>
          <a:xfrm>
            <a:off x="228600" y="5712023"/>
            <a:ext cx="5117748" cy="307777"/>
          </a:xfrm>
          <a:prstGeom prst="rect">
            <a:avLst/>
          </a:prstGeom>
          <a:noFill/>
        </p:spPr>
        <p:txBody>
          <a:bodyPr wrap="none" rtlCol="0">
            <a:spAutoFit/>
          </a:bodyPr>
          <a:lstStyle/>
          <a:p>
            <a:r>
              <a:rPr lang="en-US" sz="1400" dirty="0" smtClean="0"/>
              <a:t>Adapted from </a:t>
            </a:r>
            <a:r>
              <a:rPr lang="en-US" sz="1400" i="1" dirty="0" smtClean="0"/>
              <a:t>Illustrative Mathematics</a:t>
            </a:r>
            <a:r>
              <a:rPr lang="en-US" sz="1400" dirty="0" smtClean="0"/>
              <a:t> A-APR Trina’s Triangles</a:t>
            </a:r>
            <a:endParaRPr lang="en-US" sz="1400" dirty="0"/>
          </a:p>
        </p:txBody>
      </p:sp>
      <mc:AlternateContent xmlns:mc="http://schemas.openxmlformats.org/markup-compatibility/2006" xmlns:a14="http://schemas.microsoft.com/office/drawing/2010/main">
        <mc:Choice Requires="a14">
          <p:graphicFrame>
            <p:nvGraphicFramePr>
              <p:cNvPr id="3" name="Table 2"/>
              <p:cNvGraphicFramePr>
                <a:graphicFrameLocks noGrp="1"/>
              </p:cNvGraphicFramePr>
              <p:nvPr>
                <p:extLst>
                  <p:ext uri="{D42A27DB-BD31-4B8C-83A1-F6EECF244321}">
                    <p14:modId xmlns:p14="http://schemas.microsoft.com/office/powerpoint/2010/main" val="3220376573"/>
                  </p:ext>
                </p:extLst>
              </p:nvPr>
            </p:nvGraphicFramePr>
            <p:xfrm>
              <a:off x="609600" y="1524000"/>
              <a:ext cx="7924800" cy="3175000"/>
            </p:xfrm>
            <a:graphic>
              <a:graphicData uri="http://schemas.openxmlformats.org/drawingml/2006/table">
                <a:tbl>
                  <a:tblPr firstRow="1" bandRow="1">
                    <a:tableStyleId>{5C22544A-7EE6-4342-B048-85BDC9FD1C3A}</a:tableStyleId>
                  </a:tblPr>
                  <a:tblGrid>
                    <a:gridCol w="762000"/>
                    <a:gridCol w="762000"/>
                    <a:gridCol w="1981200"/>
                    <a:gridCol w="2286000"/>
                    <a:gridCol w="2133600"/>
                  </a:tblGrid>
                  <a:tr h="635000">
                    <a:tc>
                      <a:txBody>
                        <a:bodyPr/>
                        <a:lstStyle/>
                        <a:p>
                          <a:pPr/>
                          <a14:m>
                            <m:oMathPara xmlns:m="http://schemas.openxmlformats.org/officeDocument/2006/math">
                              <m:oMathParaPr>
                                <m:jc m:val="centerGroup"/>
                              </m:oMathParaPr>
                              <m:oMath xmlns:m="http://schemas.openxmlformats.org/officeDocument/2006/math">
                                <m:r>
                                  <a:rPr lang="en-US" sz="2800" b="1" i="1" smtClean="0">
                                    <a:latin typeface="Cambria Math"/>
                                  </a:rPr>
                                  <m:t>𝒎</m:t>
                                </m:r>
                              </m:oMath>
                            </m:oMathPara>
                          </a14:m>
                          <a:endParaRPr lang="en-US" sz="2800" dirty="0"/>
                        </a:p>
                      </a:txBody>
                      <a:tcPr/>
                    </a:tc>
                    <a:tc>
                      <a:txBody>
                        <a:bodyPr/>
                        <a:lstStyle/>
                        <a:p>
                          <a:pPr/>
                          <a14:m>
                            <m:oMathPara xmlns:m="http://schemas.openxmlformats.org/officeDocument/2006/math">
                              <m:oMathParaPr>
                                <m:jc m:val="centerGroup"/>
                              </m:oMathParaPr>
                              <m:oMath xmlns:m="http://schemas.openxmlformats.org/officeDocument/2006/math">
                                <m:r>
                                  <a:rPr lang="en-US" sz="2800" b="1" i="1" smtClean="0">
                                    <a:latin typeface="Cambria Math"/>
                                  </a:rPr>
                                  <m:t>𝒏</m:t>
                                </m:r>
                              </m:oMath>
                            </m:oMathPara>
                          </a14:m>
                          <a:endParaRPr lang="en-US" sz="2800" dirty="0"/>
                        </a:p>
                      </a:txBody>
                      <a:tcPr/>
                    </a:tc>
                    <a:tc>
                      <a:txBody>
                        <a:bodyPr/>
                        <a:lstStyle/>
                        <a:p>
                          <a:pPr/>
                          <a14:m>
                            <m:oMathPara xmlns:m="http://schemas.openxmlformats.org/officeDocument/2006/math">
                              <m:oMathParaPr>
                                <m:jc m:val="centerGroup"/>
                              </m:oMathParaPr>
                              <m:oMath xmlns:m="http://schemas.openxmlformats.org/officeDocument/2006/math">
                                <m:sSup>
                                  <m:sSupPr>
                                    <m:ctrlPr>
                                      <a:rPr lang="en-US" sz="2800" b="1" i="1" smtClean="0">
                                        <a:latin typeface="Cambria Math"/>
                                      </a:rPr>
                                    </m:ctrlPr>
                                  </m:sSupPr>
                                  <m:e>
                                    <m:r>
                                      <a:rPr lang="en-US" sz="2800" b="1" i="1" smtClean="0">
                                        <a:latin typeface="Cambria Math"/>
                                      </a:rPr>
                                      <m:t>𝒎</m:t>
                                    </m:r>
                                  </m:e>
                                  <m:sup>
                                    <m:r>
                                      <a:rPr lang="en-US" sz="2800" b="1" i="1" smtClean="0">
                                        <a:latin typeface="Cambria Math"/>
                                      </a:rPr>
                                      <m:t>𝟐</m:t>
                                    </m:r>
                                  </m:sup>
                                </m:sSup>
                                <m:r>
                                  <a:rPr lang="en-US" sz="2800" b="1" i="1" smtClean="0">
                                    <a:latin typeface="Cambria Math"/>
                                  </a:rPr>
                                  <m:t>+ </m:t>
                                </m:r>
                                <m:sSup>
                                  <m:sSupPr>
                                    <m:ctrlPr>
                                      <a:rPr lang="en-US" sz="2800" b="1" i="1" smtClean="0">
                                        <a:latin typeface="Cambria Math"/>
                                      </a:rPr>
                                    </m:ctrlPr>
                                  </m:sSupPr>
                                  <m:e>
                                    <m:r>
                                      <a:rPr lang="en-US" sz="2800" b="1" i="1" smtClean="0">
                                        <a:latin typeface="Cambria Math"/>
                                      </a:rPr>
                                      <m:t>𝒏</m:t>
                                    </m:r>
                                  </m:e>
                                  <m:sup>
                                    <m:r>
                                      <a:rPr lang="en-US" sz="2800" b="1" i="1" smtClean="0">
                                        <a:latin typeface="Cambria Math"/>
                                      </a:rPr>
                                      <m:t>𝟐</m:t>
                                    </m:r>
                                  </m:sup>
                                </m:sSup>
                              </m:oMath>
                            </m:oMathPara>
                          </a14:m>
                          <a:endParaRPr lang="en-US" sz="2800" dirty="0"/>
                        </a:p>
                      </a:txBody>
                      <a:tcPr/>
                    </a:tc>
                    <a:tc>
                      <a:txBody>
                        <a:bodyPr/>
                        <a:lstStyle/>
                        <a:p>
                          <a:pPr/>
                          <a14:m>
                            <m:oMathPara xmlns:m="http://schemas.openxmlformats.org/officeDocument/2006/math">
                              <m:oMathParaPr>
                                <m:jc m:val="centerGroup"/>
                              </m:oMathParaPr>
                              <m:oMath xmlns:m="http://schemas.openxmlformats.org/officeDocument/2006/math">
                                <m:sSup>
                                  <m:sSupPr>
                                    <m:ctrlPr>
                                      <a:rPr lang="en-US" sz="2800" i="1" smtClean="0">
                                        <a:latin typeface="Cambria Math"/>
                                      </a:rPr>
                                    </m:ctrlPr>
                                  </m:sSupPr>
                                  <m:e>
                                    <m:r>
                                      <a:rPr lang="en-US" sz="2800" b="1" i="1" smtClean="0">
                                        <a:latin typeface="Cambria Math"/>
                                      </a:rPr>
                                      <m:t>𝒎</m:t>
                                    </m:r>
                                  </m:e>
                                  <m:sup>
                                    <m:r>
                                      <a:rPr lang="en-US" sz="2800" b="1" i="1" smtClean="0">
                                        <a:latin typeface="Cambria Math"/>
                                      </a:rPr>
                                      <m:t>𝟐</m:t>
                                    </m:r>
                                  </m:sup>
                                </m:sSup>
                                <m:r>
                                  <a:rPr lang="en-US" sz="2800" b="1" i="1" smtClean="0">
                                    <a:latin typeface="Cambria Math"/>
                                  </a:rPr>
                                  <m:t> − </m:t>
                                </m:r>
                                <m:sSup>
                                  <m:sSupPr>
                                    <m:ctrlPr>
                                      <a:rPr lang="en-US" sz="2800" b="1" i="1" smtClean="0">
                                        <a:latin typeface="Cambria Math"/>
                                      </a:rPr>
                                    </m:ctrlPr>
                                  </m:sSupPr>
                                  <m:e>
                                    <m:r>
                                      <a:rPr lang="en-US" sz="2800" b="1" i="1" smtClean="0">
                                        <a:latin typeface="Cambria Math"/>
                                      </a:rPr>
                                      <m:t>𝒏</m:t>
                                    </m:r>
                                  </m:e>
                                  <m:sup>
                                    <m:r>
                                      <a:rPr lang="en-US" sz="2800" b="1" i="1" smtClean="0">
                                        <a:latin typeface="Cambria Math"/>
                                      </a:rPr>
                                      <m:t>𝟐</m:t>
                                    </m:r>
                                  </m:sup>
                                </m:sSup>
                              </m:oMath>
                            </m:oMathPara>
                          </a14:m>
                          <a:endParaRPr lang="en-US" sz="2800" dirty="0"/>
                        </a:p>
                      </a:txBody>
                      <a:tcPr/>
                    </a:tc>
                    <a:tc>
                      <a:txBody>
                        <a:bodyPr/>
                        <a:lstStyle/>
                        <a:p>
                          <a:pPr/>
                          <a14:m>
                            <m:oMathPara xmlns:m="http://schemas.openxmlformats.org/officeDocument/2006/math">
                              <m:oMathParaPr>
                                <m:jc m:val="centerGroup"/>
                              </m:oMathParaPr>
                              <m:oMath xmlns:m="http://schemas.openxmlformats.org/officeDocument/2006/math">
                                <m:r>
                                  <a:rPr lang="en-US" sz="2800" b="1" i="1" smtClean="0">
                                    <a:latin typeface="Cambria Math"/>
                                  </a:rPr>
                                  <m:t>𝟐</m:t>
                                </m:r>
                                <m:r>
                                  <a:rPr lang="en-US" sz="2800" b="1" i="1" smtClean="0">
                                    <a:latin typeface="Cambria Math"/>
                                  </a:rPr>
                                  <m:t>𝒎𝒏</m:t>
                                </m:r>
                              </m:oMath>
                            </m:oMathPara>
                          </a14:m>
                          <a:endParaRPr lang="en-US" sz="2800" dirty="0"/>
                        </a:p>
                      </a:txBody>
                      <a:tcPr/>
                    </a:tc>
                  </a:tr>
                  <a:tr h="635000">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635000">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r>
                  <a:tr h="63500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635000">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dirty="0"/>
                        </a:p>
                      </a:txBody>
                      <a:tcPr/>
                    </a:tc>
                  </a:tr>
                </a:tbl>
              </a:graphicData>
            </a:graphic>
          </p:graphicFrame>
        </mc:Choice>
        <mc:Fallback xmlns="">
          <p:graphicFrame>
            <p:nvGraphicFramePr>
              <p:cNvPr id="3" name="Table 2"/>
              <p:cNvGraphicFramePr>
                <a:graphicFrameLocks noGrp="1"/>
              </p:cNvGraphicFramePr>
              <p:nvPr>
                <p:extLst>
                  <p:ext uri="{D42A27DB-BD31-4B8C-83A1-F6EECF244321}">
                    <p14:modId xmlns:p14="http://schemas.microsoft.com/office/powerpoint/2010/main" val="3220376573"/>
                  </p:ext>
                </p:extLst>
              </p:nvPr>
            </p:nvGraphicFramePr>
            <p:xfrm>
              <a:off x="609600" y="1524000"/>
              <a:ext cx="7924800" cy="3175000"/>
            </p:xfrm>
            <a:graphic>
              <a:graphicData uri="http://schemas.openxmlformats.org/drawingml/2006/table">
                <a:tbl>
                  <a:tblPr firstRow="1" bandRow="1">
                    <a:tableStyleId>{5C22544A-7EE6-4342-B048-85BDC9FD1C3A}</a:tableStyleId>
                  </a:tblPr>
                  <a:tblGrid>
                    <a:gridCol w="762000"/>
                    <a:gridCol w="762000"/>
                    <a:gridCol w="1981200"/>
                    <a:gridCol w="2286000"/>
                    <a:gridCol w="2133600"/>
                  </a:tblGrid>
                  <a:tr h="635000">
                    <a:tc>
                      <a:txBody>
                        <a:bodyPr/>
                        <a:lstStyle/>
                        <a:p>
                          <a:endParaRPr lang="en-US"/>
                        </a:p>
                      </a:txBody>
                      <a:tcPr>
                        <a:blipFill rotWithShape="1">
                          <a:blip r:embed="rId4"/>
                          <a:stretch>
                            <a:fillRect r="-940000" b="-400962"/>
                          </a:stretch>
                        </a:blipFill>
                      </a:tcPr>
                    </a:tc>
                    <a:tc>
                      <a:txBody>
                        <a:bodyPr/>
                        <a:lstStyle/>
                        <a:p>
                          <a:endParaRPr lang="en-US"/>
                        </a:p>
                      </a:txBody>
                      <a:tcPr>
                        <a:blipFill rotWithShape="1">
                          <a:blip r:embed="rId4"/>
                          <a:stretch>
                            <a:fillRect l="-100000" r="-840000" b="-400962"/>
                          </a:stretch>
                        </a:blipFill>
                      </a:tcPr>
                    </a:tc>
                    <a:tc>
                      <a:txBody>
                        <a:bodyPr/>
                        <a:lstStyle/>
                        <a:p>
                          <a:endParaRPr lang="en-US"/>
                        </a:p>
                      </a:txBody>
                      <a:tcPr>
                        <a:blipFill rotWithShape="1">
                          <a:blip r:embed="rId4"/>
                          <a:stretch>
                            <a:fillRect l="-76923" r="-223077" b="-400962"/>
                          </a:stretch>
                        </a:blipFill>
                      </a:tcPr>
                    </a:tc>
                    <a:tc>
                      <a:txBody>
                        <a:bodyPr/>
                        <a:lstStyle/>
                        <a:p>
                          <a:endParaRPr lang="en-US"/>
                        </a:p>
                      </a:txBody>
                      <a:tcPr>
                        <a:blipFill rotWithShape="1">
                          <a:blip r:embed="rId4"/>
                          <a:stretch>
                            <a:fillRect l="-153333" r="-93333" b="-400962"/>
                          </a:stretch>
                        </a:blipFill>
                      </a:tcPr>
                    </a:tc>
                    <a:tc>
                      <a:txBody>
                        <a:bodyPr/>
                        <a:lstStyle/>
                        <a:p>
                          <a:endParaRPr lang="en-US"/>
                        </a:p>
                      </a:txBody>
                      <a:tcPr>
                        <a:blipFill rotWithShape="1">
                          <a:blip r:embed="rId4"/>
                          <a:stretch>
                            <a:fillRect l="-271429" b="-400962"/>
                          </a:stretch>
                        </a:blipFill>
                      </a:tcPr>
                    </a:tc>
                  </a:tr>
                  <a:tr h="635000">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635000">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r>
                  <a:tr h="63500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635000">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dirty="0"/>
                        </a:p>
                      </a:txBody>
                      <a:tcPr/>
                    </a:tc>
                  </a:tr>
                </a:tbl>
              </a:graphicData>
            </a:graphic>
          </p:graphicFrame>
        </mc:Fallback>
      </mc:AlternateContent>
    </p:spTree>
    <p:extLst>
      <p:ext uri="{BB962C8B-B14F-4D97-AF65-F5344CB8AC3E}">
        <p14:creationId xmlns:p14="http://schemas.microsoft.com/office/powerpoint/2010/main" val="423907479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543800" y="1524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905000" y="304801"/>
            <a:ext cx="5334000" cy="990599"/>
          </a:xfrm>
          <a:solidFill>
            <a:schemeClr val="bg2">
              <a:lumMod val="75000"/>
            </a:schemeClr>
          </a:solidFill>
          <a:scene3d>
            <a:camera prst="orthographicFront"/>
            <a:lightRig rig="threePt" dir="t"/>
          </a:scene3d>
          <a:sp3d prstMaterial="metal">
            <a:bevelT w="165100" prst="coolSlant"/>
          </a:sp3d>
        </p:spPr>
        <p:txBody>
          <a:bodyPr>
            <a:sp3d extrusionH="57150">
              <a:bevelT w="38100" h="38100" prst="relaxedInset"/>
            </a:sp3d>
          </a:bodyPr>
          <a:lstStyle/>
          <a:p>
            <a:r>
              <a:rPr lang="en-US" dirty="0" smtClean="0"/>
              <a:t>Activate your Brain </a:t>
            </a:r>
            <a:endParaRPr lang="en-US" dirty="0"/>
          </a:p>
        </p:txBody>
      </p:sp>
      <p:sp>
        <p:nvSpPr>
          <p:cNvPr id="6" name="TextBox 5"/>
          <p:cNvSpPr txBox="1"/>
          <p:nvPr/>
        </p:nvSpPr>
        <p:spPr>
          <a:xfrm>
            <a:off x="228600" y="5712023"/>
            <a:ext cx="5117748" cy="307777"/>
          </a:xfrm>
          <a:prstGeom prst="rect">
            <a:avLst/>
          </a:prstGeom>
          <a:noFill/>
        </p:spPr>
        <p:txBody>
          <a:bodyPr wrap="none" rtlCol="0">
            <a:spAutoFit/>
          </a:bodyPr>
          <a:lstStyle/>
          <a:p>
            <a:r>
              <a:rPr lang="en-US" sz="1400" dirty="0" smtClean="0"/>
              <a:t>Adapted from </a:t>
            </a:r>
            <a:r>
              <a:rPr lang="en-US" sz="1400" i="1" dirty="0" smtClean="0"/>
              <a:t>Illustrative Mathematics</a:t>
            </a:r>
            <a:r>
              <a:rPr lang="en-US" sz="1400" dirty="0" smtClean="0"/>
              <a:t> A-APR Trina’s Triangles</a:t>
            </a:r>
            <a:endParaRPr lang="en-US" sz="1400" dirty="0"/>
          </a:p>
        </p:txBody>
      </p:sp>
      <mc:AlternateContent xmlns:mc="http://schemas.openxmlformats.org/markup-compatibility/2006" xmlns:a14="http://schemas.microsoft.com/office/drawing/2010/main">
        <mc:Choice Requires="a14">
          <p:graphicFrame>
            <p:nvGraphicFramePr>
              <p:cNvPr id="3" name="Table 2"/>
              <p:cNvGraphicFramePr>
                <a:graphicFrameLocks noGrp="1"/>
              </p:cNvGraphicFramePr>
              <p:nvPr>
                <p:extLst>
                  <p:ext uri="{D42A27DB-BD31-4B8C-83A1-F6EECF244321}">
                    <p14:modId xmlns:p14="http://schemas.microsoft.com/office/powerpoint/2010/main" val="449196384"/>
                  </p:ext>
                </p:extLst>
              </p:nvPr>
            </p:nvGraphicFramePr>
            <p:xfrm>
              <a:off x="609600" y="1524000"/>
              <a:ext cx="7924800" cy="3175000"/>
            </p:xfrm>
            <a:graphic>
              <a:graphicData uri="http://schemas.openxmlformats.org/drawingml/2006/table">
                <a:tbl>
                  <a:tblPr firstRow="1" bandRow="1">
                    <a:tableStyleId>{5C22544A-7EE6-4342-B048-85BDC9FD1C3A}</a:tableStyleId>
                  </a:tblPr>
                  <a:tblGrid>
                    <a:gridCol w="762000"/>
                    <a:gridCol w="762000"/>
                    <a:gridCol w="1981200"/>
                    <a:gridCol w="2286000"/>
                    <a:gridCol w="2133600"/>
                  </a:tblGrid>
                  <a:tr h="635000">
                    <a:tc>
                      <a:txBody>
                        <a:bodyPr/>
                        <a:lstStyle/>
                        <a:p>
                          <a:pPr/>
                          <a14:m>
                            <m:oMathPara xmlns:m="http://schemas.openxmlformats.org/officeDocument/2006/math">
                              <m:oMathParaPr>
                                <m:jc m:val="centerGroup"/>
                              </m:oMathParaPr>
                              <m:oMath xmlns:m="http://schemas.openxmlformats.org/officeDocument/2006/math">
                                <m:r>
                                  <a:rPr lang="en-US" sz="2800" b="1" i="1" smtClean="0">
                                    <a:latin typeface="Cambria Math"/>
                                  </a:rPr>
                                  <m:t>𝒎</m:t>
                                </m:r>
                              </m:oMath>
                            </m:oMathPara>
                          </a14:m>
                          <a:endParaRPr lang="en-US" sz="2800" dirty="0"/>
                        </a:p>
                      </a:txBody>
                      <a:tcPr/>
                    </a:tc>
                    <a:tc>
                      <a:txBody>
                        <a:bodyPr/>
                        <a:lstStyle/>
                        <a:p>
                          <a:pPr/>
                          <a14:m>
                            <m:oMathPara xmlns:m="http://schemas.openxmlformats.org/officeDocument/2006/math">
                              <m:oMathParaPr>
                                <m:jc m:val="centerGroup"/>
                              </m:oMathParaPr>
                              <m:oMath xmlns:m="http://schemas.openxmlformats.org/officeDocument/2006/math">
                                <m:r>
                                  <a:rPr lang="en-US" sz="2800" b="1" i="1" smtClean="0">
                                    <a:latin typeface="Cambria Math"/>
                                  </a:rPr>
                                  <m:t>𝒏</m:t>
                                </m:r>
                              </m:oMath>
                            </m:oMathPara>
                          </a14:m>
                          <a:endParaRPr lang="en-US" sz="2800" dirty="0"/>
                        </a:p>
                      </a:txBody>
                      <a:tcPr/>
                    </a:tc>
                    <a:tc>
                      <a:txBody>
                        <a:bodyPr/>
                        <a:lstStyle/>
                        <a:p>
                          <a:pPr/>
                          <a14:m>
                            <m:oMathPara xmlns:m="http://schemas.openxmlformats.org/officeDocument/2006/math">
                              <m:oMathParaPr>
                                <m:jc m:val="centerGroup"/>
                              </m:oMathParaPr>
                              <m:oMath xmlns:m="http://schemas.openxmlformats.org/officeDocument/2006/math">
                                <m:sSup>
                                  <m:sSupPr>
                                    <m:ctrlPr>
                                      <a:rPr lang="en-US" sz="2800" b="1" i="1" smtClean="0">
                                        <a:latin typeface="Cambria Math"/>
                                      </a:rPr>
                                    </m:ctrlPr>
                                  </m:sSupPr>
                                  <m:e>
                                    <m:r>
                                      <a:rPr lang="en-US" sz="2800" b="1" i="1" smtClean="0">
                                        <a:latin typeface="Cambria Math"/>
                                      </a:rPr>
                                      <m:t>𝒎</m:t>
                                    </m:r>
                                  </m:e>
                                  <m:sup>
                                    <m:r>
                                      <a:rPr lang="en-US" sz="2800" b="1" i="1" smtClean="0">
                                        <a:latin typeface="Cambria Math"/>
                                      </a:rPr>
                                      <m:t>𝟐</m:t>
                                    </m:r>
                                  </m:sup>
                                </m:sSup>
                                <m:r>
                                  <a:rPr lang="en-US" sz="2800" b="1" i="1" smtClean="0">
                                    <a:latin typeface="Cambria Math"/>
                                  </a:rPr>
                                  <m:t>+ </m:t>
                                </m:r>
                                <m:sSup>
                                  <m:sSupPr>
                                    <m:ctrlPr>
                                      <a:rPr lang="en-US" sz="2800" b="1" i="1" smtClean="0">
                                        <a:latin typeface="Cambria Math"/>
                                      </a:rPr>
                                    </m:ctrlPr>
                                  </m:sSupPr>
                                  <m:e>
                                    <m:r>
                                      <a:rPr lang="en-US" sz="2800" b="1" i="1" smtClean="0">
                                        <a:latin typeface="Cambria Math"/>
                                      </a:rPr>
                                      <m:t>𝒏</m:t>
                                    </m:r>
                                  </m:e>
                                  <m:sup>
                                    <m:r>
                                      <a:rPr lang="en-US" sz="2800" b="1" i="1" smtClean="0">
                                        <a:latin typeface="Cambria Math"/>
                                      </a:rPr>
                                      <m:t>𝟐</m:t>
                                    </m:r>
                                  </m:sup>
                                </m:sSup>
                              </m:oMath>
                            </m:oMathPara>
                          </a14:m>
                          <a:endParaRPr lang="en-US" sz="2800" dirty="0"/>
                        </a:p>
                      </a:txBody>
                      <a:tcPr/>
                    </a:tc>
                    <a:tc>
                      <a:txBody>
                        <a:bodyPr/>
                        <a:lstStyle/>
                        <a:p>
                          <a:pPr/>
                          <a14:m>
                            <m:oMathPara xmlns:m="http://schemas.openxmlformats.org/officeDocument/2006/math">
                              <m:oMathParaPr>
                                <m:jc m:val="centerGroup"/>
                              </m:oMathParaPr>
                              <m:oMath xmlns:m="http://schemas.openxmlformats.org/officeDocument/2006/math">
                                <m:sSup>
                                  <m:sSupPr>
                                    <m:ctrlPr>
                                      <a:rPr lang="en-US" sz="2800" i="1" smtClean="0">
                                        <a:latin typeface="Cambria Math"/>
                                      </a:rPr>
                                    </m:ctrlPr>
                                  </m:sSupPr>
                                  <m:e>
                                    <m:r>
                                      <a:rPr lang="en-US" sz="2800" b="1" i="1" smtClean="0">
                                        <a:latin typeface="Cambria Math"/>
                                      </a:rPr>
                                      <m:t>𝒎</m:t>
                                    </m:r>
                                  </m:e>
                                  <m:sup>
                                    <m:r>
                                      <a:rPr lang="en-US" sz="2800" b="1" i="1" smtClean="0">
                                        <a:latin typeface="Cambria Math"/>
                                      </a:rPr>
                                      <m:t>𝟐</m:t>
                                    </m:r>
                                  </m:sup>
                                </m:sSup>
                                <m:r>
                                  <a:rPr lang="en-US" sz="2800" b="1" i="1" smtClean="0">
                                    <a:latin typeface="Cambria Math"/>
                                  </a:rPr>
                                  <m:t> − </m:t>
                                </m:r>
                                <m:sSup>
                                  <m:sSupPr>
                                    <m:ctrlPr>
                                      <a:rPr lang="en-US" sz="2800" b="1" i="1" smtClean="0">
                                        <a:latin typeface="Cambria Math"/>
                                      </a:rPr>
                                    </m:ctrlPr>
                                  </m:sSupPr>
                                  <m:e>
                                    <m:r>
                                      <a:rPr lang="en-US" sz="2800" b="1" i="1" smtClean="0">
                                        <a:latin typeface="Cambria Math"/>
                                      </a:rPr>
                                      <m:t>𝒏</m:t>
                                    </m:r>
                                  </m:e>
                                  <m:sup>
                                    <m:r>
                                      <a:rPr lang="en-US" sz="2800" b="1" i="1" smtClean="0">
                                        <a:latin typeface="Cambria Math"/>
                                      </a:rPr>
                                      <m:t>𝟐</m:t>
                                    </m:r>
                                  </m:sup>
                                </m:sSup>
                              </m:oMath>
                            </m:oMathPara>
                          </a14:m>
                          <a:endParaRPr lang="en-US" sz="2800" dirty="0"/>
                        </a:p>
                      </a:txBody>
                      <a:tcPr/>
                    </a:tc>
                    <a:tc>
                      <a:txBody>
                        <a:bodyPr/>
                        <a:lstStyle/>
                        <a:p>
                          <a:pPr/>
                          <a14:m>
                            <m:oMathPara xmlns:m="http://schemas.openxmlformats.org/officeDocument/2006/math">
                              <m:oMathParaPr>
                                <m:jc m:val="centerGroup"/>
                              </m:oMathParaPr>
                              <m:oMath xmlns:m="http://schemas.openxmlformats.org/officeDocument/2006/math">
                                <m:r>
                                  <a:rPr lang="en-US" sz="2800" b="1" i="1" smtClean="0">
                                    <a:latin typeface="Cambria Math"/>
                                  </a:rPr>
                                  <m:t>𝟐</m:t>
                                </m:r>
                                <m:r>
                                  <a:rPr lang="en-US" sz="2800" b="1" i="1" smtClean="0">
                                    <a:latin typeface="Cambria Math"/>
                                  </a:rPr>
                                  <m:t>𝒎𝒏</m:t>
                                </m:r>
                              </m:oMath>
                            </m:oMathPara>
                          </a14:m>
                          <a:endParaRPr lang="en-US" sz="2800" dirty="0"/>
                        </a:p>
                      </a:txBody>
                      <a:tcPr/>
                    </a:tc>
                  </a:tr>
                  <a:tr h="635000">
                    <a:tc>
                      <a:txBody>
                        <a:bodyPr/>
                        <a:lstStyle/>
                        <a:p>
                          <a:pPr algn="ctr"/>
                          <a:r>
                            <a:rPr lang="en-US" sz="2800" dirty="0" smtClean="0"/>
                            <a:t>2</a:t>
                          </a:r>
                          <a:endParaRPr lang="en-US" sz="2800" dirty="0"/>
                        </a:p>
                      </a:txBody>
                      <a:tcPr/>
                    </a:tc>
                    <a:tc>
                      <a:txBody>
                        <a:bodyPr/>
                        <a:lstStyle/>
                        <a:p>
                          <a:pPr algn="ctr"/>
                          <a:r>
                            <a:rPr lang="en-US" sz="2800" dirty="0" smtClean="0"/>
                            <a:t>1</a:t>
                          </a:r>
                          <a:endParaRPr lang="en-US" sz="2800" dirty="0"/>
                        </a:p>
                      </a:txBody>
                      <a:tcPr/>
                    </a:tc>
                    <a:tc>
                      <a:txBody>
                        <a:bodyPr/>
                        <a:lstStyle/>
                        <a:p>
                          <a:pPr algn="ctr"/>
                          <a:r>
                            <a:rPr lang="en-US" sz="2800" dirty="0" smtClean="0"/>
                            <a:t>5</a:t>
                          </a:r>
                          <a:endParaRPr lang="en-US" sz="2800" dirty="0"/>
                        </a:p>
                      </a:txBody>
                      <a:tcPr/>
                    </a:tc>
                    <a:tc>
                      <a:txBody>
                        <a:bodyPr/>
                        <a:lstStyle/>
                        <a:p>
                          <a:pPr algn="ctr"/>
                          <a:r>
                            <a:rPr lang="en-US" sz="2800" dirty="0" smtClean="0"/>
                            <a:t>3</a:t>
                          </a:r>
                          <a:endParaRPr lang="en-US" sz="2800" dirty="0"/>
                        </a:p>
                      </a:txBody>
                      <a:tcPr/>
                    </a:tc>
                    <a:tc>
                      <a:txBody>
                        <a:bodyPr/>
                        <a:lstStyle/>
                        <a:p>
                          <a:pPr algn="ctr"/>
                          <a:r>
                            <a:rPr lang="en-US" sz="2800" dirty="0" smtClean="0"/>
                            <a:t>4</a:t>
                          </a:r>
                          <a:endParaRPr lang="en-US" sz="2800" dirty="0"/>
                        </a:p>
                      </a:txBody>
                      <a:tcPr/>
                    </a:tc>
                  </a:tr>
                  <a:tr h="635000">
                    <a:tc>
                      <a:txBody>
                        <a:bodyPr/>
                        <a:lstStyle/>
                        <a:p>
                          <a:pPr algn="ctr"/>
                          <a:r>
                            <a:rPr lang="en-US" sz="2800" dirty="0" smtClean="0"/>
                            <a:t>3</a:t>
                          </a:r>
                          <a:endParaRPr lang="en-US" sz="2800" dirty="0"/>
                        </a:p>
                      </a:txBody>
                      <a:tcPr/>
                    </a:tc>
                    <a:tc>
                      <a:txBody>
                        <a:bodyPr/>
                        <a:lstStyle/>
                        <a:p>
                          <a:pPr algn="ctr"/>
                          <a:r>
                            <a:rPr lang="en-US" sz="2800" dirty="0" smtClean="0"/>
                            <a:t>1</a:t>
                          </a:r>
                          <a:endParaRPr lang="en-US" sz="2800" dirty="0"/>
                        </a:p>
                      </a:txBody>
                      <a:tcPr/>
                    </a:tc>
                    <a:tc>
                      <a:txBody>
                        <a:bodyPr/>
                        <a:lstStyle/>
                        <a:p>
                          <a:pPr algn="ctr"/>
                          <a:r>
                            <a:rPr lang="en-US" sz="2800" dirty="0" smtClean="0"/>
                            <a:t>10</a:t>
                          </a:r>
                          <a:endParaRPr lang="en-US" sz="2800" dirty="0"/>
                        </a:p>
                      </a:txBody>
                      <a:tcPr/>
                    </a:tc>
                    <a:tc>
                      <a:txBody>
                        <a:bodyPr/>
                        <a:lstStyle/>
                        <a:p>
                          <a:pPr algn="ctr"/>
                          <a:r>
                            <a:rPr lang="en-US" sz="2800" dirty="0" smtClean="0"/>
                            <a:t>8</a:t>
                          </a:r>
                          <a:endParaRPr lang="en-US" sz="2800" dirty="0"/>
                        </a:p>
                      </a:txBody>
                      <a:tcPr/>
                    </a:tc>
                    <a:tc>
                      <a:txBody>
                        <a:bodyPr/>
                        <a:lstStyle/>
                        <a:p>
                          <a:pPr algn="ctr"/>
                          <a:r>
                            <a:rPr lang="en-US" sz="2800" dirty="0" smtClean="0"/>
                            <a:t>6</a:t>
                          </a:r>
                          <a:endParaRPr lang="en-US" sz="2800" dirty="0"/>
                        </a:p>
                      </a:txBody>
                      <a:tcPr/>
                    </a:tc>
                  </a:tr>
                  <a:tr h="635000">
                    <a:tc>
                      <a:txBody>
                        <a:bodyPr/>
                        <a:lstStyle/>
                        <a:p>
                          <a:pPr algn="ctr"/>
                          <a:r>
                            <a:rPr lang="en-US" sz="2800" dirty="0" smtClean="0"/>
                            <a:t>4</a:t>
                          </a:r>
                          <a:endParaRPr lang="en-US" sz="2800" dirty="0"/>
                        </a:p>
                      </a:txBody>
                      <a:tcPr/>
                    </a:tc>
                    <a:tc>
                      <a:txBody>
                        <a:bodyPr/>
                        <a:lstStyle/>
                        <a:p>
                          <a:pPr algn="ctr"/>
                          <a:r>
                            <a:rPr lang="en-US" sz="2800" dirty="0" smtClean="0"/>
                            <a:t>1</a:t>
                          </a:r>
                          <a:endParaRPr lang="en-US" sz="2800" dirty="0"/>
                        </a:p>
                      </a:txBody>
                      <a:tcPr/>
                    </a:tc>
                    <a:tc>
                      <a:txBody>
                        <a:bodyPr/>
                        <a:lstStyle/>
                        <a:p>
                          <a:pPr algn="ctr"/>
                          <a:r>
                            <a:rPr lang="en-US" sz="2800" dirty="0" smtClean="0"/>
                            <a:t>17</a:t>
                          </a:r>
                          <a:endParaRPr lang="en-US" sz="2800" dirty="0"/>
                        </a:p>
                      </a:txBody>
                      <a:tcPr/>
                    </a:tc>
                    <a:tc>
                      <a:txBody>
                        <a:bodyPr/>
                        <a:lstStyle/>
                        <a:p>
                          <a:pPr algn="ctr"/>
                          <a:r>
                            <a:rPr lang="en-US" sz="2800" dirty="0" smtClean="0"/>
                            <a:t>15</a:t>
                          </a:r>
                          <a:endParaRPr lang="en-US" sz="2800" dirty="0"/>
                        </a:p>
                      </a:txBody>
                      <a:tcPr/>
                    </a:tc>
                    <a:tc>
                      <a:txBody>
                        <a:bodyPr/>
                        <a:lstStyle/>
                        <a:p>
                          <a:pPr algn="ctr"/>
                          <a:r>
                            <a:rPr lang="en-US" sz="2800" dirty="0" smtClean="0"/>
                            <a:t>8</a:t>
                          </a:r>
                          <a:endParaRPr lang="en-US" sz="2800" dirty="0"/>
                        </a:p>
                      </a:txBody>
                      <a:tcPr/>
                    </a:tc>
                  </a:tr>
                  <a:tr h="635000">
                    <a:tc>
                      <a:txBody>
                        <a:bodyPr/>
                        <a:lstStyle/>
                        <a:p>
                          <a:pPr algn="ctr"/>
                          <a:endParaRPr lang="en-US" sz="2800" dirty="0"/>
                        </a:p>
                      </a:txBody>
                      <a:tcPr/>
                    </a:tc>
                    <a:tc>
                      <a:txBody>
                        <a:bodyPr/>
                        <a:lstStyle/>
                        <a:p>
                          <a:pPr algn="ctr"/>
                          <a:endParaRPr lang="en-US" sz="2800" dirty="0"/>
                        </a:p>
                      </a:txBody>
                      <a:tcPr/>
                    </a:tc>
                    <a:tc>
                      <a:txBody>
                        <a:bodyPr/>
                        <a:lstStyle/>
                        <a:p>
                          <a:pPr algn="ctr"/>
                          <a:endParaRPr lang="en-US" sz="2800" dirty="0"/>
                        </a:p>
                      </a:txBody>
                      <a:tcPr/>
                    </a:tc>
                    <a:tc>
                      <a:txBody>
                        <a:bodyPr/>
                        <a:lstStyle/>
                        <a:p>
                          <a:pPr algn="ctr"/>
                          <a:endParaRPr lang="en-US" sz="2800" dirty="0"/>
                        </a:p>
                      </a:txBody>
                      <a:tcPr/>
                    </a:tc>
                    <a:tc>
                      <a:txBody>
                        <a:bodyPr/>
                        <a:lstStyle/>
                        <a:p>
                          <a:pPr algn="ctr"/>
                          <a:endParaRPr lang="en-US" sz="2800" dirty="0"/>
                        </a:p>
                      </a:txBody>
                      <a:tcPr/>
                    </a:tc>
                  </a:tr>
                </a:tbl>
              </a:graphicData>
            </a:graphic>
          </p:graphicFrame>
        </mc:Choice>
        <mc:Fallback xmlns="">
          <p:graphicFrame>
            <p:nvGraphicFramePr>
              <p:cNvPr id="3" name="Table 2"/>
              <p:cNvGraphicFramePr>
                <a:graphicFrameLocks noGrp="1"/>
              </p:cNvGraphicFramePr>
              <p:nvPr>
                <p:extLst>
                  <p:ext uri="{D42A27DB-BD31-4B8C-83A1-F6EECF244321}">
                    <p14:modId xmlns:p14="http://schemas.microsoft.com/office/powerpoint/2010/main" val="449196384"/>
                  </p:ext>
                </p:extLst>
              </p:nvPr>
            </p:nvGraphicFramePr>
            <p:xfrm>
              <a:off x="609600" y="1524000"/>
              <a:ext cx="7924800" cy="3175000"/>
            </p:xfrm>
            <a:graphic>
              <a:graphicData uri="http://schemas.openxmlformats.org/drawingml/2006/table">
                <a:tbl>
                  <a:tblPr firstRow="1" bandRow="1">
                    <a:tableStyleId>{5C22544A-7EE6-4342-B048-85BDC9FD1C3A}</a:tableStyleId>
                  </a:tblPr>
                  <a:tblGrid>
                    <a:gridCol w="762000"/>
                    <a:gridCol w="762000"/>
                    <a:gridCol w="1981200"/>
                    <a:gridCol w="2286000"/>
                    <a:gridCol w="2133600"/>
                  </a:tblGrid>
                  <a:tr h="635000">
                    <a:tc>
                      <a:txBody>
                        <a:bodyPr/>
                        <a:lstStyle/>
                        <a:p>
                          <a:endParaRPr lang="en-US"/>
                        </a:p>
                      </a:txBody>
                      <a:tcPr>
                        <a:blipFill rotWithShape="1">
                          <a:blip r:embed="rId4"/>
                          <a:stretch>
                            <a:fillRect r="-940000" b="-400962"/>
                          </a:stretch>
                        </a:blipFill>
                      </a:tcPr>
                    </a:tc>
                    <a:tc>
                      <a:txBody>
                        <a:bodyPr/>
                        <a:lstStyle/>
                        <a:p>
                          <a:endParaRPr lang="en-US"/>
                        </a:p>
                      </a:txBody>
                      <a:tcPr>
                        <a:blipFill rotWithShape="1">
                          <a:blip r:embed="rId4"/>
                          <a:stretch>
                            <a:fillRect l="-100000" r="-840000" b="-400962"/>
                          </a:stretch>
                        </a:blipFill>
                      </a:tcPr>
                    </a:tc>
                    <a:tc>
                      <a:txBody>
                        <a:bodyPr/>
                        <a:lstStyle/>
                        <a:p>
                          <a:endParaRPr lang="en-US"/>
                        </a:p>
                      </a:txBody>
                      <a:tcPr>
                        <a:blipFill rotWithShape="1">
                          <a:blip r:embed="rId4"/>
                          <a:stretch>
                            <a:fillRect l="-76923" r="-223077" b="-400962"/>
                          </a:stretch>
                        </a:blipFill>
                      </a:tcPr>
                    </a:tc>
                    <a:tc>
                      <a:txBody>
                        <a:bodyPr/>
                        <a:lstStyle/>
                        <a:p>
                          <a:endParaRPr lang="en-US"/>
                        </a:p>
                      </a:txBody>
                      <a:tcPr>
                        <a:blipFill rotWithShape="1">
                          <a:blip r:embed="rId4"/>
                          <a:stretch>
                            <a:fillRect l="-153333" r="-93333" b="-400962"/>
                          </a:stretch>
                        </a:blipFill>
                      </a:tcPr>
                    </a:tc>
                    <a:tc>
                      <a:txBody>
                        <a:bodyPr/>
                        <a:lstStyle/>
                        <a:p>
                          <a:endParaRPr lang="en-US"/>
                        </a:p>
                      </a:txBody>
                      <a:tcPr>
                        <a:blipFill rotWithShape="1">
                          <a:blip r:embed="rId4"/>
                          <a:stretch>
                            <a:fillRect l="-271429" b="-400962"/>
                          </a:stretch>
                        </a:blipFill>
                      </a:tcPr>
                    </a:tc>
                  </a:tr>
                  <a:tr h="635000">
                    <a:tc>
                      <a:txBody>
                        <a:bodyPr/>
                        <a:lstStyle/>
                        <a:p>
                          <a:pPr algn="ctr"/>
                          <a:r>
                            <a:rPr lang="en-US" sz="2800" dirty="0" smtClean="0"/>
                            <a:t>2</a:t>
                          </a:r>
                          <a:endParaRPr lang="en-US" sz="2800" dirty="0"/>
                        </a:p>
                      </a:txBody>
                      <a:tcPr/>
                    </a:tc>
                    <a:tc>
                      <a:txBody>
                        <a:bodyPr/>
                        <a:lstStyle/>
                        <a:p>
                          <a:pPr algn="ctr"/>
                          <a:r>
                            <a:rPr lang="en-US" sz="2800" dirty="0" smtClean="0"/>
                            <a:t>1</a:t>
                          </a:r>
                          <a:endParaRPr lang="en-US" sz="2800" dirty="0"/>
                        </a:p>
                      </a:txBody>
                      <a:tcPr/>
                    </a:tc>
                    <a:tc>
                      <a:txBody>
                        <a:bodyPr/>
                        <a:lstStyle/>
                        <a:p>
                          <a:pPr algn="ctr"/>
                          <a:r>
                            <a:rPr lang="en-US" sz="2800" dirty="0" smtClean="0"/>
                            <a:t>5</a:t>
                          </a:r>
                          <a:endParaRPr lang="en-US" sz="2800" dirty="0"/>
                        </a:p>
                      </a:txBody>
                      <a:tcPr/>
                    </a:tc>
                    <a:tc>
                      <a:txBody>
                        <a:bodyPr/>
                        <a:lstStyle/>
                        <a:p>
                          <a:pPr algn="ctr"/>
                          <a:r>
                            <a:rPr lang="en-US" sz="2800" dirty="0" smtClean="0"/>
                            <a:t>3</a:t>
                          </a:r>
                          <a:endParaRPr lang="en-US" sz="2800" dirty="0"/>
                        </a:p>
                      </a:txBody>
                      <a:tcPr/>
                    </a:tc>
                    <a:tc>
                      <a:txBody>
                        <a:bodyPr/>
                        <a:lstStyle/>
                        <a:p>
                          <a:pPr algn="ctr"/>
                          <a:r>
                            <a:rPr lang="en-US" sz="2800" dirty="0" smtClean="0"/>
                            <a:t>4</a:t>
                          </a:r>
                          <a:endParaRPr lang="en-US" sz="2800" dirty="0"/>
                        </a:p>
                      </a:txBody>
                      <a:tcPr/>
                    </a:tc>
                  </a:tr>
                  <a:tr h="635000">
                    <a:tc>
                      <a:txBody>
                        <a:bodyPr/>
                        <a:lstStyle/>
                        <a:p>
                          <a:pPr algn="ctr"/>
                          <a:r>
                            <a:rPr lang="en-US" sz="2800" dirty="0" smtClean="0"/>
                            <a:t>3</a:t>
                          </a:r>
                          <a:endParaRPr lang="en-US" sz="2800" dirty="0"/>
                        </a:p>
                      </a:txBody>
                      <a:tcPr/>
                    </a:tc>
                    <a:tc>
                      <a:txBody>
                        <a:bodyPr/>
                        <a:lstStyle/>
                        <a:p>
                          <a:pPr algn="ctr"/>
                          <a:r>
                            <a:rPr lang="en-US" sz="2800" dirty="0" smtClean="0"/>
                            <a:t>1</a:t>
                          </a:r>
                          <a:endParaRPr lang="en-US" sz="2800" dirty="0"/>
                        </a:p>
                      </a:txBody>
                      <a:tcPr/>
                    </a:tc>
                    <a:tc>
                      <a:txBody>
                        <a:bodyPr/>
                        <a:lstStyle/>
                        <a:p>
                          <a:pPr algn="ctr"/>
                          <a:r>
                            <a:rPr lang="en-US" sz="2800" dirty="0" smtClean="0"/>
                            <a:t>10</a:t>
                          </a:r>
                          <a:endParaRPr lang="en-US" sz="2800" dirty="0"/>
                        </a:p>
                      </a:txBody>
                      <a:tcPr/>
                    </a:tc>
                    <a:tc>
                      <a:txBody>
                        <a:bodyPr/>
                        <a:lstStyle/>
                        <a:p>
                          <a:pPr algn="ctr"/>
                          <a:r>
                            <a:rPr lang="en-US" sz="2800" dirty="0" smtClean="0"/>
                            <a:t>8</a:t>
                          </a:r>
                          <a:endParaRPr lang="en-US" sz="2800" dirty="0"/>
                        </a:p>
                      </a:txBody>
                      <a:tcPr/>
                    </a:tc>
                    <a:tc>
                      <a:txBody>
                        <a:bodyPr/>
                        <a:lstStyle/>
                        <a:p>
                          <a:pPr algn="ctr"/>
                          <a:r>
                            <a:rPr lang="en-US" sz="2800" dirty="0" smtClean="0"/>
                            <a:t>6</a:t>
                          </a:r>
                          <a:endParaRPr lang="en-US" sz="2800" dirty="0"/>
                        </a:p>
                      </a:txBody>
                      <a:tcPr/>
                    </a:tc>
                  </a:tr>
                  <a:tr h="635000">
                    <a:tc>
                      <a:txBody>
                        <a:bodyPr/>
                        <a:lstStyle/>
                        <a:p>
                          <a:pPr algn="ctr"/>
                          <a:r>
                            <a:rPr lang="en-US" sz="2800" dirty="0" smtClean="0"/>
                            <a:t>4</a:t>
                          </a:r>
                          <a:endParaRPr lang="en-US" sz="2800" dirty="0"/>
                        </a:p>
                      </a:txBody>
                      <a:tcPr/>
                    </a:tc>
                    <a:tc>
                      <a:txBody>
                        <a:bodyPr/>
                        <a:lstStyle/>
                        <a:p>
                          <a:pPr algn="ctr"/>
                          <a:r>
                            <a:rPr lang="en-US" sz="2800" dirty="0" smtClean="0"/>
                            <a:t>1</a:t>
                          </a:r>
                          <a:endParaRPr lang="en-US" sz="2800" dirty="0"/>
                        </a:p>
                      </a:txBody>
                      <a:tcPr/>
                    </a:tc>
                    <a:tc>
                      <a:txBody>
                        <a:bodyPr/>
                        <a:lstStyle/>
                        <a:p>
                          <a:pPr algn="ctr"/>
                          <a:r>
                            <a:rPr lang="en-US" sz="2800" dirty="0" smtClean="0"/>
                            <a:t>17</a:t>
                          </a:r>
                          <a:endParaRPr lang="en-US" sz="2800" dirty="0"/>
                        </a:p>
                      </a:txBody>
                      <a:tcPr/>
                    </a:tc>
                    <a:tc>
                      <a:txBody>
                        <a:bodyPr/>
                        <a:lstStyle/>
                        <a:p>
                          <a:pPr algn="ctr"/>
                          <a:r>
                            <a:rPr lang="en-US" sz="2800" dirty="0" smtClean="0"/>
                            <a:t>15</a:t>
                          </a:r>
                          <a:endParaRPr lang="en-US" sz="2800" dirty="0"/>
                        </a:p>
                      </a:txBody>
                      <a:tcPr/>
                    </a:tc>
                    <a:tc>
                      <a:txBody>
                        <a:bodyPr/>
                        <a:lstStyle/>
                        <a:p>
                          <a:pPr algn="ctr"/>
                          <a:r>
                            <a:rPr lang="en-US" sz="2800" dirty="0" smtClean="0"/>
                            <a:t>8</a:t>
                          </a:r>
                          <a:endParaRPr lang="en-US" sz="2800" dirty="0"/>
                        </a:p>
                      </a:txBody>
                      <a:tcPr/>
                    </a:tc>
                  </a:tr>
                  <a:tr h="635000">
                    <a:tc>
                      <a:txBody>
                        <a:bodyPr/>
                        <a:lstStyle/>
                        <a:p>
                          <a:pPr algn="ctr"/>
                          <a:endParaRPr lang="en-US" sz="2800" dirty="0"/>
                        </a:p>
                      </a:txBody>
                      <a:tcPr/>
                    </a:tc>
                    <a:tc>
                      <a:txBody>
                        <a:bodyPr/>
                        <a:lstStyle/>
                        <a:p>
                          <a:pPr algn="ctr"/>
                          <a:endParaRPr lang="en-US" sz="2800" dirty="0"/>
                        </a:p>
                      </a:txBody>
                      <a:tcPr/>
                    </a:tc>
                    <a:tc>
                      <a:txBody>
                        <a:bodyPr/>
                        <a:lstStyle/>
                        <a:p>
                          <a:pPr algn="ctr"/>
                          <a:endParaRPr lang="en-US" sz="2800" dirty="0"/>
                        </a:p>
                      </a:txBody>
                      <a:tcPr/>
                    </a:tc>
                    <a:tc>
                      <a:txBody>
                        <a:bodyPr/>
                        <a:lstStyle/>
                        <a:p>
                          <a:pPr algn="ctr"/>
                          <a:endParaRPr lang="en-US" sz="2800" dirty="0"/>
                        </a:p>
                      </a:txBody>
                      <a:tcPr/>
                    </a:tc>
                    <a:tc>
                      <a:txBody>
                        <a:bodyPr/>
                        <a:lstStyle/>
                        <a:p>
                          <a:pPr algn="ctr"/>
                          <a:endParaRPr lang="en-US" sz="2800" dirty="0"/>
                        </a:p>
                      </a:txBody>
                      <a:tcPr/>
                    </a:tc>
                  </a:tr>
                </a:tbl>
              </a:graphicData>
            </a:graphic>
          </p:graphicFrame>
        </mc:Fallback>
      </mc:AlternateContent>
    </p:spTree>
    <p:extLst>
      <p:ext uri="{BB962C8B-B14F-4D97-AF65-F5344CB8AC3E}">
        <p14:creationId xmlns:p14="http://schemas.microsoft.com/office/powerpoint/2010/main" val="131757288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543800" y="1524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905000" y="304801"/>
            <a:ext cx="5334000" cy="990599"/>
          </a:xfrm>
          <a:solidFill>
            <a:schemeClr val="bg2">
              <a:lumMod val="75000"/>
            </a:schemeClr>
          </a:solidFill>
          <a:scene3d>
            <a:camera prst="orthographicFront"/>
            <a:lightRig rig="threePt" dir="t"/>
          </a:scene3d>
          <a:sp3d prstMaterial="metal">
            <a:bevelT w="165100" prst="coolSlant"/>
          </a:sp3d>
        </p:spPr>
        <p:txBody>
          <a:bodyPr>
            <a:sp3d extrusionH="57150">
              <a:bevelT w="38100" h="38100" prst="relaxedInset"/>
            </a:sp3d>
          </a:bodyPr>
          <a:lstStyle/>
          <a:p>
            <a:r>
              <a:rPr lang="en-US" dirty="0" smtClean="0"/>
              <a:t>Activate your Brain </a:t>
            </a:r>
            <a:endParaRPr lang="en-US" dirty="0"/>
          </a:p>
        </p:txBody>
      </p:sp>
      <p:sp>
        <p:nvSpPr>
          <p:cNvPr id="6" name="TextBox 5"/>
          <p:cNvSpPr txBox="1"/>
          <p:nvPr/>
        </p:nvSpPr>
        <p:spPr>
          <a:xfrm>
            <a:off x="228600" y="5712023"/>
            <a:ext cx="5117748" cy="307777"/>
          </a:xfrm>
          <a:prstGeom prst="rect">
            <a:avLst/>
          </a:prstGeom>
          <a:noFill/>
        </p:spPr>
        <p:txBody>
          <a:bodyPr wrap="none" rtlCol="0">
            <a:spAutoFit/>
          </a:bodyPr>
          <a:lstStyle/>
          <a:p>
            <a:r>
              <a:rPr lang="en-US" sz="1400" dirty="0" smtClean="0"/>
              <a:t>Adapted from </a:t>
            </a:r>
            <a:r>
              <a:rPr lang="en-US" sz="1400" i="1" dirty="0" smtClean="0"/>
              <a:t>Illustrative Mathematics</a:t>
            </a:r>
            <a:r>
              <a:rPr lang="en-US" sz="1400" dirty="0" smtClean="0"/>
              <a:t> A-APR Trina’s Triangles</a:t>
            </a:r>
            <a:endParaRPr lang="en-US" sz="1400" dirty="0"/>
          </a:p>
        </p:txBody>
      </p:sp>
      <mc:AlternateContent xmlns:mc="http://schemas.openxmlformats.org/markup-compatibility/2006" xmlns:a14="http://schemas.microsoft.com/office/drawing/2010/main">
        <mc:Choice Requires="a14">
          <p:graphicFrame>
            <p:nvGraphicFramePr>
              <p:cNvPr id="3" name="Table 2"/>
              <p:cNvGraphicFramePr>
                <a:graphicFrameLocks noGrp="1"/>
              </p:cNvGraphicFramePr>
              <p:nvPr>
                <p:extLst>
                  <p:ext uri="{D42A27DB-BD31-4B8C-83A1-F6EECF244321}">
                    <p14:modId xmlns:p14="http://schemas.microsoft.com/office/powerpoint/2010/main" val="2184890299"/>
                  </p:ext>
                </p:extLst>
              </p:nvPr>
            </p:nvGraphicFramePr>
            <p:xfrm>
              <a:off x="609600" y="1524000"/>
              <a:ext cx="7924800" cy="3175000"/>
            </p:xfrm>
            <a:graphic>
              <a:graphicData uri="http://schemas.openxmlformats.org/drawingml/2006/table">
                <a:tbl>
                  <a:tblPr firstRow="1" bandRow="1">
                    <a:tableStyleId>{5C22544A-7EE6-4342-B048-85BDC9FD1C3A}</a:tableStyleId>
                  </a:tblPr>
                  <a:tblGrid>
                    <a:gridCol w="762000"/>
                    <a:gridCol w="762000"/>
                    <a:gridCol w="1981200"/>
                    <a:gridCol w="2286000"/>
                    <a:gridCol w="2133600"/>
                  </a:tblGrid>
                  <a:tr h="635000">
                    <a:tc>
                      <a:txBody>
                        <a:bodyPr/>
                        <a:lstStyle/>
                        <a:p>
                          <a:pPr/>
                          <a14:m>
                            <m:oMathPara xmlns:m="http://schemas.openxmlformats.org/officeDocument/2006/math">
                              <m:oMathParaPr>
                                <m:jc m:val="centerGroup"/>
                              </m:oMathParaPr>
                              <m:oMath xmlns:m="http://schemas.openxmlformats.org/officeDocument/2006/math">
                                <m:r>
                                  <a:rPr lang="en-US" sz="2800" b="1" i="1" smtClean="0">
                                    <a:latin typeface="Cambria Math"/>
                                  </a:rPr>
                                  <m:t>𝒎</m:t>
                                </m:r>
                              </m:oMath>
                            </m:oMathPara>
                          </a14:m>
                          <a:endParaRPr lang="en-US" sz="2800" dirty="0"/>
                        </a:p>
                      </a:txBody>
                      <a:tcPr/>
                    </a:tc>
                    <a:tc>
                      <a:txBody>
                        <a:bodyPr/>
                        <a:lstStyle/>
                        <a:p>
                          <a:pPr/>
                          <a14:m>
                            <m:oMathPara xmlns:m="http://schemas.openxmlformats.org/officeDocument/2006/math">
                              <m:oMathParaPr>
                                <m:jc m:val="centerGroup"/>
                              </m:oMathParaPr>
                              <m:oMath xmlns:m="http://schemas.openxmlformats.org/officeDocument/2006/math">
                                <m:r>
                                  <a:rPr lang="en-US" sz="2800" b="1" i="1" smtClean="0">
                                    <a:latin typeface="Cambria Math"/>
                                  </a:rPr>
                                  <m:t>𝒏</m:t>
                                </m:r>
                              </m:oMath>
                            </m:oMathPara>
                          </a14:m>
                          <a:endParaRPr lang="en-US" sz="2800" dirty="0"/>
                        </a:p>
                      </a:txBody>
                      <a:tcPr/>
                    </a:tc>
                    <a:tc>
                      <a:txBody>
                        <a:bodyPr/>
                        <a:lstStyle/>
                        <a:p>
                          <a:pPr/>
                          <a14:m>
                            <m:oMathPara xmlns:m="http://schemas.openxmlformats.org/officeDocument/2006/math">
                              <m:oMathParaPr>
                                <m:jc m:val="centerGroup"/>
                              </m:oMathParaPr>
                              <m:oMath xmlns:m="http://schemas.openxmlformats.org/officeDocument/2006/math">
                                <m:sSup>
                                  <m:sSupPr>
                                    <m:ctrlPr>
                                      <a:rPr lang="en-US" sz="2800" b="1" i="1" smtClean="0">
                                        <a:latin typeface="Cambria Math"/>
                                      </a:rPr>
                                    </m:ctrlPr>
                                  </m:sSupPr>
                                  <m:e>
                                    <m:r>
                                      <a:rPr lang="en-US" sz="2800" b="1" i="1" smtClean="0">
                                        <a:latin typeface="Cambria Math"/>
                                      </a:rPr>
                                      <m:t>𝒎</m:t>
                                    </m:r>
                                  </m:e>
                                  <m:sup>
                                    <m:r>
                                      <a:rPr lang="en-US" sz="2800" b="1" i="1" smtClean="0">
                                        <a:latin typeface="Cambria Math"/>
                                      </a:rPr>
                                      <m:t>𝟐</m:t>
                                    </m:r>
                                  </m:sup>
                                </m:sSup>
                                <m:r>
                                  <a:rPr lang="en-US" sz="2800" b="1" i="1" smtClean="0">
                                    <a:latin typeface="Cambria Math"/>
                                  </a:rPr>
                                  <m:t>+ </m:t>
                                </m:r>
                                <m:sSup>
                                  <m:sSupPr>
                                    <m:ctrlPr>
                                      <a:rPr lang="en-US" sz="2800" b="1" i="1" smtClean="0">
                                        <a:latin typeface="Cambria Math"/>
                                      </a:rPr>
                                    </m:ctrlPr>
                                  </m:sSupPr>
                                  <m:e>
                                    <m:r>
                                      <a:rPr lang="en-US" sz="2800" b="1" i="1" smtClean="0">
                                        <a:latin typeface="Cambria Math"/>
                                      </a:rPr>
                                      <m:t>𝒏</m:t>
                                    </m:r>
                                  </m:e>
                                  <m:sup>
                                    <m:r>
                                      <a:rPr lang="en-US" sz="2800" b="1" i="1" smtClean="0">
                                        <a:latin typeface="Cambria Math"/>
                                      </a:rPr>
                                      <m:t>𝟐</m:t>
                                    </m:r>
                                  </m:sup>
                                </m:sSup>
                              </m:oMath>
                            </m:oMathPara>
                          </a14:m>
                          <a:endParaRPr lang="en-US" sz="2800" dirty="0"/>
                        </a:p>
                      </a:txBody>
                      <a:tcPr/>
                    </a:tc>
                    <a:tc>
                      <a:txBody>
                        <a:bodyPr/>
                        <a:lstStyle/>
                        <a:p>
                          <a:pPr/>
                          <a14:m>
                            <m:oMathPara xmlns:m="http://schemas.openxmlformats.org/officeDocument/2006/math">
                              <m:oMathParaPr>
                                <m:jc m:val="centerGroup"/>
                              </m:oMathParaPr>
                              <m:oMath xmlns:m="http://schemas.openxmlformats.org/officeDocument/2006/math">
                                <m:sSup>
                                  <m:sSupPr>
                                    <m:ctrlPr>
                                      <a:rPr lang="en-US" sz="2800" i="1" smtClean="0">
                                        <a:latin typeface="Cambria Math"/>
                                      </a:rPr>
                                    </m:ctrlPr>
                                  </m:sSupPr>
                                  <m:e>
                                    <m:r>
                                      <a:rPr lang="en-US" sz="2800" b="1" i="1" smtClean="0">
                                        <a:latin typeface="Cambria Math"/>
                                      </a:rPr>
                                      <m:t>𝒎</m:t>
                                    </m:r>
                                  </m:e>
                                  <m:sup>
                                    <m:r>
                                      <a:rPr lang="en-US" sz="2800" b="1" i="1" smtClean="0">
                                        <a:latin typeface="Cambria Math"/>
                                      </a:rPr>
                                      <m:t>𝟐</m:t>
                                    </m:r>
                                  </m:sup>
                                </m:sSup>
                                <m:r>
                                  <a:rPr lang="en-US" sz="2800" b="1" i="1" smtClean="0">
                                    <a:latin typeface="Cambria Math"/>
                                  </a:rPr>
                                  <m:t> − </m:t>
                                </m:r>
                                <m:sSup>
                                  <m:sSupPr>
                                    <m:ctrlPr>
                                      <a:rPr lang="en-US" sz="2800" b="1" i="1" smtClean="0">
                                        <a:latin typeface="Cambria Math"/>
                                      </a:rPr>
                                    </m:ctrlPr>
                                  </m:sSupPr>
                                  <m:e>
                                    <m:r>
                                      <a:rPr lang="en-US" sz="2800" b="1" i="1" smtClean="0">
                                        <a:latin typeface="Cambria Math"/>
                                      </a:rPr>
                                      <m:t>𝒏</m:t>
                                    </m:r>
                                  </m:e>
                                  <m:sup>
                                    <m:r>
                                      <a:rPr lang="en-US" sz="2800" b="1" i="1" smtClean="0">
                                        <a:latin typeface="Cambria Math"/>
                                      </a:rPr>
                                      <m:t>𝟐</m:t>
                                    </m:r>
                                  </m:sup>
                                </m:sSup>
                              </m:oMath>
                            </m:oMathPara>
                          </a14:m>
                          <a:endParaRPr lang="en-US" sz="2800" dirty="0"/>
                        </a:p>
                      </a:txBody>
                      <a:tcPr/>
                    </a:tc>
                    <a:tc>
                      <a:txBody>
                        <a:bodyPr/>
                        <a:lstStyle/>
                        <a:p>
                          <a:pPr/>
                          <a14:m>
                            <m:oMathPara xmlns:m="http://schemas.openxmlformats.org/officeDocument/2006/math">
                              <m:oMathParaPr>
                                <m:jc m:val="centerGroup"/>
                              </m:oMathParaPr>
                              <m:oMath xmlns:m="http://schemas.openxmlformats.org/officeDocument/2006/math">
                                <m:r>
                                  <a:rPr lang="en-US" sz="2800" b="1" i="1" smtClean="0">
                                    <a:latin typeface="Cambria Math"/>
                                  </a:rPr>
                                  <m:t>𝟐</m:t>
                                </m:r>
                                <m:r>
                                  <a:rPr lang="en-US" sz="2800" b="1" i="1" smtClean="0">
                                    <a:latin typeface="Cambria Math"/>
                                  </a:rPr>
                                  <m:t>𝒎𝒏</m:t>
                                </m:r>
                              </m:oMath>
                            </m:oMathPara>
                          </a14:m>
                          <a:endParaRPr lang="en-US" sz="2800" dirty="0"/>
                        </a:p>
                      </a:txBody>
                      <a:tcPr/>
                    </a:tc>
                  </a:tr>
                  <a:tr h="635000">
                    <a:tc>
                      <a:txBody>
                        <a:bodyPr/>
                        <a:lstStyle/>
                        <a:p>
                          <a:pPr algn="ctr"/>
                          <a:r>
                            <a:rPr lang="en-US" sz="2800" dirty="0" smtClean="0"/>
                            <a:t>2</a:t>
                          </a:r>
                          <a:endParaRPr lang="en-US" sz="2800" dirty="0"/>
                        </a:p>
                      </a:txBody>
                      <a:tcPr/>
                    </a:tc>
                    <a:tc>
                      <a:txBody>
                        <a:bodyPr/>
                        <a:lstStyle/>
                        <a:p>
                          <a:pPr algn="ctr"/>
                          <a:r>
                            <a:rPr lang="en-US" sz="2800" dirty="0" smtClean="0"/>
                            <a:t>1</a:t>
                          </a:r>
                          <a:endParaRPr lang="en-US" sz="2800" dirty="0"/>
                        </a:p>
                      </a:txBody>
                      <a:tcPr/>
                    </a:tc>
                    <a:tc>
                      <a:txBody>
                        <a:bodyPr/>
                        <a:lstStyle/>
                        <a:p>
                          <a:pPr algn="ctr"/>
                          <a:r>
                            <a:rPr lang="en-US" sz="2800" dirty="0" smtClean="0"/>
                            <a:t>5</a:t>
                          </a:r>
                          <a:endParaRPr lang="en-US" sz="2800" dirty="0"/>
                        </a:p>
                      </a:txBody>
                      <a:tcPr/>
                    </a:tc>
                    <a:tc>
                      <a:txBody>
                        <a:bodyPr/>
                        <a:lstStyle/>
                        <a:p>
                          <a:pPr algn="ctr"/>
                          <a:r>
                            <a:rPr lang="en-US" sz="2800" dirty="0" smtClean="0"/>
                            <a:t>3</a:t>
                          </a:r>
                          <a:endParaRPr lang="en-US" sz="2800" dirty="0"/>
                        </a:p>
                      </a:txBody>
                      <a:tcPr/>
                    </a:tc>
                    <a:tc>
                      <a:txBody>
                        <a:bodyPr/>
                        <a:lstStyle/>
                        <a:p>
                          <a:pPr algn="ctr"/>
                          <a:r>
                            <a:rPr lang="en-US" sz="2800" dirty="0" smtClean="0"/>
                            <a:t>4</a:t>
                          </a:r>
                          <a:endParaRPr lang="en-US" sz="2800" dirty="0"/>
                        </a:p>
                      </a:txBody>
                      <a:tcPr/>
                    </a:tc>
                  </a:tr>
                  <a:tr h="635000">
                    <a:tc>
                      <a:txBody>
                        <a:bodyPr/>
                        <a:lstStyle/>
                        <a:p>
                          <a:pPr algn="ctr"/>
                          <a:r>
                            <a:rPr lang="en-US" sz="2800" dirty="0" smtClean="0"/>
                            <a:t>3</a:t>
                          </a:r>
                          <a:endParaRPr lang="en-US" sz="2800" dirty="0"/>
                        </a:p>
                      </a:txBody>
                      <a:tcPr/>
                    </a:tc>
                    <a:tc>
                      <a:txBody>
                        <a:bodyPr/>
                        <a:lstStyle/>
                        <a:p>
                          <a:pPr algn="ctr"/>
                          <a:r>
                            <a:rPr lang="en-US" sz="2800" dirty="0" smtClean="0"/>
                            <a:t>1</a:t>
                          </a:r>
                          <a:endParaRPr lang="en-US" sz="2800" dirty="0"/>
                        </a:p>
                      </a:txBody>
                      <a:tcPr/>
                    </a:tc>
                    <a:tc>
                      <a:txBody>
                        <a:bodyPr/>
                        <a:lstStyle/>
                        <a:p>
                          <a:pPr algn="ctr"/>
                          <a:r>
                            <a:rPr lang="en-US" sz="2800" dirty="0" smtClean="0"/>
                            <a:t>10</a:t>
                          </a:r>
                          <a:endParaRPr lang="en-US" sz="2800" dirty="0"/>
                        </a:p>
                      </a:txBody>
                      <a:tcPr/>
                    </a:tc>
                    <a:tc>
                      <a:txBody>
                        <a:bodyPr/>
                        <a:lstStyle/>
                        <a:p>
                          <a:pPr algn="ctr"/>
                          <a:r>
                            <a:rPr lang="en-US" sz="2800" dirty="0" smtClean="0"/>
                            <a:t>8</a:t>
                          </a:r>
                          <a:endParaRPr lang="en-US" sz="2800" dirty="0"/>
                        </a:p>
                      </a:txBody>
                      <a:tcPr/>
                    </a:tc>
                    <a:tc>
                      <a:txBody>
                        <a:bodyPr/>
                        <a:lstStyle/>
                        <a:p>
                          <a:pPr algn="ctr"/>
                          <a:r>
                            <a:rPr lang="en-US" sz="2800" dirty="0" smtClean="0"/>
                            <a:t>6</a:t>
                          </a:r>
                          <a:endParaRPr lang="en-US" sz="2800" dirty="0"/>
                        </a:p>
                      </a:txBody>
                      <a:tcPr/>
                    </a:tc>
                  </a:tr>
                  <a:tr h="635000">
                    <a:tc>
                      <a:txBody>
                        <a:bodyPr/>
                        <a:lstStyle/>
                        <a:p>
                          <a:pPr algn="ctr"/>
                          <a:r>
                            <a:rPr lang="en-US" sz="2800" dirty="0" smtClean="0"/>
                            <a:t>4</a:t>
                          </a:r>
                          <a:endParaRPr lang="en-US" sz="2800" dirty="0"/>
                        </a:p>
                      </a:txBody>
                      <a:tcPr/>
                    </a:tc>
                    <a:tc>
                      <a:txBody>
                        <a:bodyPr/>
                        <a:lstStyle/>
                        <a:p>
                          <a:pPr algn="ctr"/>
                          <a:r>
                            <a:rPr lang="en-US" sz="2800" dirty="0" smtClean="0"/>
                            <a:t>1</a:t>
                          </a:r>
                          <a:endParaRPr lang="en-US" sz="2800" dirty="0"/>
                        </a:p>
                      </a:txBody>
                      <a:tcPr/>
                    </a:tc>
                    <a:tc>
                      <a:txBody>
                        <a:bodyPr/>
                        <a:lstStyle/>
                        <a:p>
                          <a:pPr algn="ctr"/>
                          <a:r>
                            <a:rPr lang="en-US" sz="2800" dirty="0" smtClean="0"/>
                            <a:t>17</a:t>
                          </a:r>
                          <a:endParaRPr lang="en-US" sz="2800" dirty="0"/>
                        </a:p>
                      </a:txBody>
                      <a:tcPr/>
                    </a:tc>
                    <a:tc>
                      <a:txBody>
                        <a:bodyPr/>
                        <a:lstStyle/>
                        <a:p>
                          <a:pPr algn="ctr"/>
                          <a:r>
                            <a:rPr lang="en-US" sz="2800" dirty="0" smtClean="0"/>
                            <a:t>15</a:t>
                          </a:r>
                          <a:endParaRPr lang="en-US" sz="2800" dirty="0"/>
                        </a:p>
                      </a:txBody>
                      <a:tcPr/>
                    </a:tc>
                    <a:tc>
                      <a:txBody>
                        <a:bodyPr/>
                        <a:lstStyle/>
                        <a:p>
                          <a:pPr algn="ctr"/>
                          <a:r>
                            <a:rPr lang="en-US" sz="2800" dirty="0" smtClean="0"/>
                            <a:t>8</a:t>
                          </a:r>
                          <a:endParaRPr lang="en-US" sz="2800" dirty="0"/>
                        </a:p>
                      </a:txBody>
                      <a:tcPr/>
                    </a:tc>
                  </a:tr>
                  <a:tr h="635000">
                    <a:tc>
                      <a:txBody>
                        <a:bodyPr/>
                        <a:lstStyle/>
                        <a:p>
                          <a:pPr algn="ctr"/>
                          <a:r>
                            <a:rPr lang="en-US" sz="2800" dirty="0" smtClean="0"/>
                            <a:t>2</a:t>
                          </a:r>
                          <a:endParaRPr lang="en-US" sz="2800" dirty="0"/>
                        </a:p>
                      </a:txBody>
                      <a:tcPr/>
                    </a:tc>
                    <a:tc>
                      <a:txBody>
                        <a:bodyPr/>
                        <a:lstStyle/>
                        <a:p>
                          <a:pPr algn="ctr"/>
                          <a:r>
                            <a:rPr lang="en-US" sz="2800" dirty="0" smtClean="0"/>
                            <a:t>2</a:t>
                          </a:r>
                          <a:endParaRPr lang="en-US" sz="2800" dirty="0"/>
                        </a:p>
                      </a:txBody>
                      <a:tcPr/>
                    </a:tc>
                    <a:tc>
                      <a:txBody>
                        <a:bodyPr/>
                        <a:lstStyle/>
                        <a:p>
                          <a:pPr algn="ctr"/>
                          <a:r>
                            <a:rPr lang="en-US" sz="2800" dirty="0" smtClean="0"/>
                            <a:t>8</a:t>
                          </a:r>
                          <a:endParaRPr lang="en-US" sz="2800" dirty="0"/>
                        </a:p>
                      </a:txBody>
                      <a:tcPr/>
                    </a:tc>
                    <a:tc>
                      <a:txBody>
                        <a:bodyPr/>
                        <a:lstStyle/>
                        <a:p>
                          <a:pPr algn="ctr"/>
                          <a:r>
                            <a:rPr lang="en-US" sz="2800" dirty="0" smtClean="0"/>
                            <a:t>0</a:t>
                          </a:r>
                          <a:endParaRPr lang="en-US" sz="2800" dirty="0"/>
                        </a:p>
                      </a:txBody>
                      <a:tcPr/>
                    </a:tc>
                    <a:tc>
                      <a:txBody>
                        <a:bodyPr/>
                        <a:lstStyle/>
                        <a:p>
                          <a:pPr algn="ctr"/>
                          <a:r>
                            <a:rPr lang="en-US" sz="2800" dirty="0" smtClean="0"/>
                            <a:t>8</a:t>
                          </a:r>
                          <a:endParaRPr lang="en-US" sz="2800" dirty="0"/>
                        </a:p>
                      </a:txBody>
                      <a:tcPr/>
                    </a:tc>
                  </a:tr>
                </a:tbl>
              </a:graphicData>
            </a:graphic>
          </p:graphicFrame>
        </mc:Choice>
        <mc:Fallback xmlns="">
          <p:graphicFrame>
            <p:nvGraphicFramePr>
              <p:cNvPr id="3" name="Table 2"/>
              <p:cNvGraphicFramePr>
                <a:graphicFrameLocks noGrp="1"/>
              </p:cNvGraphicFramePr>
              <p:nvPr>
                <p:extLst>
                  <p:ext uri="{D42A27DB-BD31-4B8C-83A1-F6EECF244321}">
                    <p14:modId xmlns:p14="http://schemas.microsoft.com/office/powerpoint/2010/main" val="2184890299"/>
                  </p:ext>
                </p:extLst>
              </p:nvPr>
            </p:nvGraphicFramePr>
            <p:xfrm>
              <a:off x="609600" y="1524000"/>
              <a:ext cx="7924800" cy="3175000"/>
            </p:xfrm>
            <a:graphic>
              <a:graphicData uri="http://schemas.openxmlformats.org/drawingml/2006/table">
                <a:tbl>
                  <a:tblPr firstRow="1" bandRow="1">
                    <a:tableStyleId>{5C22544A-7EE6-4342-B048-85BDC9FD1C3A}</a:tableStyleId>
                  </a:tblPr>
                  <a:tblGrid>
                    <a:gridCol w="762000"/>
                    <a:gridCol w="762000"/>
                    <a:gridCol w="1981200"/>
                    <a:gridCol w="2286000"/>
                    <a:gridCol w="2133600"/>
                  </a:tblGrid>
                  <a:tr h="635000">
                    <a:tc>
                      <a:txBody>
                        <a:bodyPr/>
                        <a:lstStyle/>
                        <a:p>
                          <a:endParaRPr lang="en-US"/>
                        </a:p>
                      </a:txBody>
                      <a:tcPr>
                        <a:blipFill rotWithShape="1">
                          <a:blip r:embed="rId4"/>
                          <a:stretch>
                            <a:fillRect r="-940000" b="-409615"/>
                          </a:stretch>
                        </a:blipFill>
                      </a:tcPr>
                    </a:tc>
                    <a:tc>
                      <a:txBody>
                        <a:bodyPr/>
                        <a:lstStyle/>
                        <a:p>
                          <a:endParaRPr lang="en-US"/>
                        </a:p>
                      </a:txBody>
                      <a:tcPr>
                        <a:blipFill rotWithShape="1">
                          <a:blip r:embed="rId4"/>
                          <a:stretch>
                            <a:fillRect l="-100000" r="-840000" b="-409615"/>
                          </a:stretch>
                        </a:blipFill>
                      </a:tcPr>
                    </a:tc>
                    <a:tc>
                      <a:txBody>
                        <a:bodyPr/>
                        <a:lstStyle/>
                        <a:p>
                          <a:endParaRPr lang="en-US"/>
                        </a:p>
                      </a:txBody>
                      <a:tcPr>
                        <a:blipFill rotWithShape="1">
                          <a:blip r:embed="rId4"/>
                          <a:stretch>
                            <a:fillRect l="-76923" r="-223077" b="-409615"/>
                          </a:stretch>
                        </a:blipFill>
                      </a:tcPr>
                    </a:tc>
                    <a:tc>
                      <a:txBody>
                        <a:bodyPr/>
                        <a:lstStyle/>
                        <a:p>
                          <a:endParaRPr lang="en-US"/>
                        </a:p>
                      </a:txBody>
                      <a:tcPr>
                        <a:blipFill rotWithShape="1">
                          <a:blip r:embed="rId4"/>
                          <a:stretch>
                            <a:fillRect l="-153333" r="-93333" b="-409615"/>
                          </a:stretch>
                        </a:blipFill>
                      </a:tcPr>
                    </a:tc>
                    <a:tc>
                      <a:txBody>
                        <a:bodyPr/>
                        <a:lstStyle/>
                        <a:p>
                          <a:endParaRPr lang="en-US"/>
                        </a:p>
                      </a:txBody>
                      <a:tcPr>
                        <a:blipFill rotWithShape="1">
                          <a:blip r:embed="rId4"/>
                          <a:stretch>
                            <a:fillRect l="-271429" b="-409615"/>
                          </a:stretch>
                        </a:blipFill>
                      </a:tcPr>
                    </a:tc>
                  </a:tr>
                  <a:tr h="635000">
                    <a:tc>
                      <a:txBody>
                        <a:bodyPr/>
                        <a:lstStyle/>
                        <a:p>
                          <a:pPr algn="ctr"/>
                          <a:r>
                            <a:rPr lang="en-US" sz="2800" dirty="0" smtClean="0"/>
                            <a:t>2</a:t>
                          </a:r>
                          <a:endParaRPr lang="en-US" sz="2800" dirty="0"/>
                        </a:p>
                      </a:txBody>
                      <a:tcPr/>
                    </a:tc>
                    <a:tc>
                      <a:txBody>
                        <a:bodyPr/>
                        <a:lstStyle/>
                        <a:p>
                          <a:pPr algn="ctr"/>
                          <a:r>
                            <a:rPr lang="en-US" sz="2800" dirty="0" smtClean="0"/>
                            <a:t>1</a:t>
                          </a:r>
                          <a:endParaRPr lang="en-US" sz="2800" dirty="0"/>
                        </a:p>
                      </a:txBody>
                      <a:tcPr/>
                    </a:tc>
                    <a:tc>
                      <a:txBody>
                        <a:bodyPr/>
                        <a:lstStyle/>
                        <a:p>
                          <a:pPr algn="ctr"/>
                          <a:r>
                            <a:rPr lang="en-US" sz="2800" dirty="0" smtClean="0"/>
                            <a:t>5</a:t>
                          </a:r>
                          <a:endParaRPr lang="en-US" sz="2800" dirty="0"/>
                        </a:p>
                      </a:txBody>
                      <a:tcPr/>
                    </a:tc>
                    <a:tc>
                      <a:txBody>
                        <a:bodyPr/>
                        <a:lstStyle/>
                        <a:p>
                          <a:pPr algn="ctr"/>
                          <a:r>
                            <a:rPr lang="en-US" sz="2800" dirty="0" smtClean="0"/>
                            <a:t>3</a:t>
                          </a:r>
                          <a:endParaRPr lang="en-US" sz="2800" dirty="0"/>
                        </a:p>
                      </a:txBody>
                      <a:tcPr/>
                    </a:tc>
                    <a:tc>
                      <a:txBody>
                        <a:bodyPr/>
                        <a:lstStyle/>
                        <a:p>
                          <a:pPr algn="ctr"/>
                          <a:r>
                            <a:rPr lang="en-US" sz="2800" dirty="0" smtClean="0"/>
                            <a:t>4</a:t>
                          </a:r>
                          <a:endParaRPr lang="en-US" sz="2800" dirty="0"/>
                        </a:p>
                      </a:txBody>
                      <a:tcPr/>
                    </a:tc>
                  </a:tr>
                  <a:tr h="635000">
                    <a:tc>
                      <a:txBody>
                        <a:bodyPr/>
                        <a:lstStyle/>
                        <a:p>
                          <a:pPr algn="ctr"/>
                          <a:r>
                            <a:rPr lang="en-US" sz="2800" dirty="0" smtClean="0"/>
                            <a:t>3</a:t>
                          </a:r>
                          <a:endParaRPr lang="en-US" sz="2800" dirty="0"/>
                        </a:p>
                      </a:txBody>
                      <a:tcPr/>
                    </a:tc>
                    <a:tc>
                      <a:txBody>
                        <a:bodyPr/>
                        <a:lstStyle/>
                        <a:p>
                          <a:pPr algn="ctr"/>
                          <a:r>
                            <a:rPr lang="en-US" sz="2800" dirty="0" smtClean="0"/>
                            <a:t>1</a:t>
                          </a:r>
                          <a:endParaRPr lang="en-US" sz="2800" dirty="0"/>
                        </a:p>
                      </a:txBody>
                      <a:tcPr/>
                    </a:tc>
                    <a:tc>
                      <a:txBody>
                        <a:bodyPr/>
                        <a:lstStyle/>
                        <a:p>
                          <a:pPr algn="ctr"/>
                          <a:r>
                            <a:rPr lang="en-US" sz="2800" dirty="0" smtClean="0"/>
                            <a:t>10</a:t>
                          </a:r>
                          <a:endParaRPr lang="en-US" sz="2800" dirty="0"/>
                        </a:p>
                      </a:txBody>
                      <a:tcPr/>
                    </a:tc>
                    <a:tc>
                      <a:txBody>
                        <a:bodyPr/>
                        <a:lstStyle/>
                        <a:p>
                          <a:pPr algn="ctr"/>
                          <a:r>
                            <a:rPr lang="en-US" sz="2800" dirty="0" smtClean="0"/>
                            <a:t>8</a:t>
                          </a:r>
                          <a:endParaRPr lang="en-US" sz="2800" dirty="0"/>
                        </a:p>
                      </a:txBody>
                      <a:tcPr/>
                    </a:tc>
                    <a:tc>
                      <a:txBody>
                        <a:bodyPr/>
                        <a:lstStyle/>
                        <a:p>
                          <a:pPr algn="ctr"/>
                          <a:r>
                            <a:rPr lang="en-US" sz="2800" dirty="0" smtClean="0"/>
                            <a:t>6</a:t>
                          </a:r>
                          <a:endParaRPr lang="en-US" sz="2800" dirty="0"/>
                        </a:p>
                      </a:txBody>
                      <a:tcPr/>
                    </a:tc>
                  </a:tr>
                  <a:tr h="635000">
                    <a:tc>
                      <a:txBody>
                        <a:bodyPr/>
                        <a:lstStyle/>
                        <a:p>
                          <a:pPr algn="ctr"/>
                          <a:r>
                            <a:rPr lang="en-US" sz="2800" dirty="0" smtClean="0"/>
                            <a:t>4</a:t>
                          </a:r>
                          <a:endParaRPr lang="en-US" sz="2800" dirty="0"/>
                        </a:p>
                      </a:txBody>
                      <a:tcPr/>
                    </a:tc>
                    <a:tc>
                      <a:txBody>
                        <a:bodyPr/>
                        <a:lstStyle/>
                        <a:p>
                          <a:pPr algn="ctr"/>
                          <a:r>
                            <a:rPr lang="en-US" sz="2800" dirty="0" smtClean="0"/>
                            <a:t>1</a:t>
                          </a:r>
                          <a:endParaRPr lang="en-US" sz="2800" dirty="0"/>
                        </a:p>
                      </a:txBody>
                      <a:tcPr/>
                    </a:tc>
                    <a:tc>
                      <a:txBody>
                        <a:bodyPr/>
                        <a:lstStyle/>
                        <a:p>
                          <a:pPr algn="ctr"/>
                          <a:r>
                            <a:rPr lang="en-US" sz="2800" dirty="0" smtClean="0"/>
                            <a:t>17</a:t>
                          </a:r>
                          <a:endParaRPr lang="en-US" sz="2800" dirty="0"/>
                        </a:p>
                      </a:txBody>
                      <a:tcPr/>
                    </a:tc>
                    <a:tc>
                      <a:txBody>
                        <a:bodyPr/>
                        <a:lstStyle/>
                        <a:p>
                          <a:pPr algn="ctr"/>
                          <a:r>
                            <a:rPr lang="en-US" sz="2800" dirty="0" smtClean="0"/>
                            <a:t>15</a:t>
                          </a:r>
                          <a:endParaRPr lang="en-US" sz="2800" dirty="0"/>
                        </a:p>
                      </a:txBody>
                      <a:tcPr/>
                    </a:tc>
                    <a:tc>
                      <a:txBody>
                        <a:bodyPr/>
                        <a:lstStyle/>
                        <a:p>
                          <a:pPr algn="ctr"/>
                          <a:r>
                            <a:rPr lang="en-US" sz="2800" dirty="0" smtClean="0"/>
                            <a:t>8</a:t>
                          </a:r>
                          <a:endParaRPr lang="en-US" sz="2800" dirty="0"/>
                        </a:p>
                      </a:txBody>
                      <a:tcPr/>
                    </a:tc>
                  </a:tr>
                  <a:tr h="635000">
                    <a:tc>
                      <a:txBody>
                        <a:bodyPr/>
                        <a:lstStyle/>
                        <a:p>
                          <a:pPr algn="ctr"/>
                          <a:r>
                            <a:rPr lang="en-US" sz="2800" dirty="0" smtClean="0"/>
                            <a:t>2</a:t>
                          </a:r>
                          <a:endParaRPr lang="en-US" sz="2800" dirty="0"/>
                        </a:p>
                      </a:txBody>
                      <a:tcPr/>
                    </a:tc>
                    <a:tc>
                      <a:txBody>
                        <a:bodyPr/>
                        <a:lstStyle/>
                        <a:p>
                          <a:pPr algn="ctr"/>
                          <a:r>
                            <a:rPr lang="en-US" sz="2800" dirty="0" smtClean="0"/>
                            <a:t>2</a:t>
                          </a:r>
                          <a:endParaRPr lang="en-US" sz="2800" dirty="0"/>
                        </a:p>
                      </a:txBody>
                      <a:tcPr/>
                    </a:tc>
                    <a:tc>
                      <a:txBody>
                        <a:bodyPr/>
                        <a:lstStyle/>
                        <a:p>
                          <a:pPr algn="ctr"/>
                          <a:r>
                            <a:rPr lang="en-US" sz="2800" dirty="0" smtClean="0"/>
                            <a:t>8</a:t>
                          </a:r>
                          <a:endParaRPr lang="en-US" sz="2800" dirty="0"/>
                        </a:p>
                      </a:txBody>
                      <a:tcPr/>
                    </a:tc>
                    <a:tc>
                      <a:txBody>
                        <a:bodyPr/>
                        <a:lstStyle/>
                        <a:p>
                          <a:pPr algn="ctr"/>
                          <a:r>
                            <a:rPr lang="en-US" sz="2800" dirty="0" smtClean="0"/>
                            <a:t>0</a:t>
                          </a:r>
                          <a:endParaRPr lang="en-US" sz="2800" dirty="0"/>
                        </a:p>
                      </a:txBody>
                      <a:tcPr/>
                    </a:tc>
                    <a:tc>
                      <a:txBody>
                        <a:bodyPr/>
                        <a:lstStyle/>
                        <a:p>
                          <a:pPr algn="ctr"/>
                          <a:r>
                            <a:rPr lang="en-US" sz="2800" dirty="0" smtClean="0"/>
                            <a:t>8</a:t>
                          </a:r>
                          <a:endParaRPr lang="en-US" sz="2800" dirty="0"/>
                        </a:p>
                      </a:txBody>
                      <a:tcPr/>
                    </a:tc>
                  </a:tr>
                </a:tbl>
              </a:graphicData>
            </a:graphic>
          </p:graphicFrame>
        </mc:Fallback>
      </mc:AlternateContent>
    </p:spTree>
    <p:extLst>
      <p:ext uri="{BB962C8B-B14F-4D97-AF65-F5344CB8AC3E}">
        <p14:creationId xmlns:p14="http://schemas.microsoft.com/office/powerpoint/2010/main" val="18121376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543800" y="1524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905000" y="304801"/>
            <a:ext cx="5334000" cy="990599"/>
          </a:xfrm>
          <a:solidFill>
            <a:schemeClr val="bg2">
              <a:lumMod val="75000"/>
            </a:schemeClr>
          </a:solidFill>
          <a:scene3d>
            <a:camera prst="orthographicFront"/>
            <a:lightRig rig="threePt" dir="t"/>
          </a:scene3d>
          <a:sp3d prstMaterial="metal">
            <a:bevelT w="165100" prst="coolSlant"/>
          </a:sp3d>
        </p:spPr>
        <p:txBody>
          <a:bodyPr>
            <a:sp3d extrusionH="57150">
              <a:bevelT w="38100" h="38100" prst="relaxedInset"/>
            </a:sp3d>
          </a:bodyPr>
          <a:lstStyle/>
          <a:p>
            <a:r>
              <a:rPr lang="en-US" dirty="0" smtClean="0"/>
              <a:t>Activate your Brain </a:t>
            </a:r>
            <a:endParaRPr lang="en-US" dirty="0"/>
          </a:p>
        </p:txBody>
      </p:sp>
      <mc:AlternateContent xmlns:mc="http://schemas.openxmlformats.org/markup-compatibility/2006">
        <mc:Choice xmlns:a14="http://schemas.microsoft.com/office/drawing/2010/main" Requires="a14">
          <p:sp>
            <p:nvSpPr>
              <p:cNvPr id="5" name="Subtitle 4"/>
              <p:cNvSpPr>
                <a:spLocks noGrp="1"/>
              </p:cNvSpPr>
              <p:nvPr>
                <p:ph type="subTitle" idx="1"/>
              </p:nvPr>
            </p:nvSpPr>
            <p:spPr>
              <a:xfrm>
                <a:off x="457200" y="1447800"/>
                <a:ext cx="8153400" cy="4191000"/>
              </a:xfrm>
            </p:spPr>
            <p:txBody>
              <a:bodyPr/>
              <a:lstStyle/>
              <a:p>
                <a:pPr algn="l"/>
                <a:r>
                  <a:rPr lang="en-US" sz="2800" dirty="0" smtClean="0">
                    <a:solidFill>
                      <a:schemeClr val="tx1"/>
                    </a:solidFill>
                  </a:rPr>
                  <a:t>“Pick any two </a:t>
                </a:r>
                <a:r>
                  <a:rPr lang="en-US" sz="2800" i="1" dirty="0" smtClean="0">
                    <a:solidFill>
                      <a:schemeClr val="tx1"/>
                    </a:solidFill>
                  </a:rPr>
                  <a:t>positive</a:t>
                </a:r>
                <a:r>
                  <a:rPr lang="en-US" sz="2800" dirty="0" smtClean="0">
                    <a:solidFill>
                      <a:schemeClr val="tx1"/>
                    </a:solidFill>
                  </a:rPr>
                  <a:t> integers</a:t>
                </a:r>
                <a:r>
                  <a:rPr lang="en-US" sz="2800" dirty="0">
                    <a:solidFill>
                      <a:schemeClr val="tx1"/>
                    </a:solidFill>
                  </a:rPr>
                  <a:t>, </a:t>
                </a:r>
                <a:r>
                  <a:rPr lang="en-US" sz="2800" i="1" dirty="0">
                    <a:solidFill>
                      <a:schemeClr val="tx1"/>
                    </a:solidFill>
                  </a:rPr>
                  <a:t>in which one integer </a:t>
                </a:r>
                <a:r>
                  <a:rPr lang="en-US" sz="2800" i="1" dirty="0" smtClean="0">
                    <a:solidFill>
                      <a:schemeClr val="tx1"/>
                    </a:solidFill>
                  </a:rPr>
                  <a:t>is </a:t>
                </a:r>
                <a:r>
                  <a:rPr lang="en-US" sz="2800" i="1" dirty="0">
                    <a:solidFill>
                      <a:schemeClr val="tx1"/>
                    </a:solidFill>
                  </a:rPr>
                  <a:t>greater than the </a:t>
                </a:r>
                <a:r>
                  <a:rPr lang="en-US" sz="2800" i="1" dirty="0" smtClean="0">
                    <a:solidFill>
                      <a:schemeClr val="tx1"/>
                    </a:solidFill>
                  </a:rPr>
                  <a:t>other</a:t>
                </a:r>
                <a:r>
                  <a:rPr lang="en-US" sz="2800" dirty="0" smtClean="0">
                    <a:solidFill>
                      <a:schemeClr val="tx1"/>
                    </a:solidFill>
                  </a:rPr>
                  <a:t>.</a:t>
                </a:r>
                <a:r>
                  <a:rPr lang="en-US" sz="2800" i="1" dirty="0" smtClean="0">
                    <a:solidFill>
                      <a:schemeClr val="tx1"/>
                    </a:solidFill>
                  </a:rPr>
                  <a:t>  </a:t>
                </a:r>
                <a:r>
                  <a:rPr lang="en-US" sz="2800" dirty="0" smtClean="0">
                    <a:solidFill>
                      <a:schemeClr val="tx1"/>
                    </a:solidFill>
                  </a:rPr>
                  <a:t>Look </a:t>
                </a:r>
                <a:r>
                  <a:rPr lang="en-US" sz="2800" dirty="0">
                    <a:solidFill>
                      <a:schemeClr val="tx1"/>
                    </a:solidFill>
                  </a:rPr>
                  <a:t>at the sum of their squares, the </a:t>
                </a:r>
                <a:r>
                  <a:rPr lang="en-US" sz="2800" i="1" dirty="0" smtClean="0">
                    <a:solidFill>
                      <a:schemeClr val="tx1"/>
                    </a:solidFill>
                  </a:rPr>
                  <a:t>positive</a:t>
                </a:r>
                <a:r>
                  <a:rPr lang="en-US" sz="2800" dirty="0" smtClean="0">
                    <a:solidFill>
                      <a:schemeClr val="tx1"/>
                    </a:solidFill>
                  </a:rPr>
                  <a:t> difference </a:t>
                </a:r>
                <a:r>
                  <a:rPr lang="en-US" sz="2800" dirty="0">
                    <a:solidFill>
                      <a:schemeClr val="tx1"/>
                    </a:solidFill>
                  </a:rPr>
                  <a:t>of their squares, and twice the product of the two integers you chose. Those three </a:t>
                </a:r>
                <a:r>
                  <a:rPr lang="en-US" sz="2800" dirty="0" smtClean="0">
                    <a:solidFill>
                      <a:schemeClr val="tx1"/>
                    </a:solidFill>
                  </a:rPr>
                  <a:t>numbers </a:t>
                </a:r>
                <a:r>
                  <a:rPr lang="en-US" sz="2800" dirty="0">
                    <a:solidFill>
                      <a:schemeClr val="tx1"/>
                    </a:solidFill>
                  </a:rPr>
                  <a:t>are the </a:t>
                </a:r>
                <a:r>
                  <a:rPr lang="en-US" sz="2800" i="1" dirty="0" smtClean="0">
                    <a:solidFill>
                      <a:schemeClr val="tx1"/>
                    </a:solidFill>
                  </a:rPr>
                  <a:t>lengths of the </a:t>
                </a:r>
                <a:r>
                  <a:rPr lang="en-US" sz="2800" dirty="0" smtClean="0">
                    <a:solidFill>
                      <a:schemeClr val="tx1"/>
                    </a:solidFill>
                  </a:rPr>
                  <a:t>sides </a:t>
                </a:r>
                <a:r>
                  <a:rPr lang="en-US" sz="2800" dirty="0">
                    <a:solidFill>
                      <a:schemeClr val="tx1"/>
                    </a:solidFill>
                  </a:rPr>
                  <a:t>of a right triangle</a:t>
                </a:r>
                <a:r>
                  <a:rPr lang="en-US" sz="2800" dirty="0" smtClean="0">
                    <a:solidFill>
                      <a:schemeClr val="tx1"/>
                    </a:solidFill>
                  </a:rPr>
                  <a:t>.”</a:t>
                </a:r>
              </a:p>
              <a:p>
                <a:pPr algn="l"/>
                <a:r>
                  <a:rPr lang="en-US" dirty="0" smtClean="0">
                    <a:solidFill>
                      <a:schemeClr val="tx1"/>
                    </a:solidFill>
                  </a:rPr>
                  <a:t>Let </a:t>
                </a:r>
                <a:r>
                  <a:rPr lang="en-US" i="1" dirty="0" smtClean="0">
                    <a:solidFill>
                      <a:schemeClr val="tx1"/>
                    </a:solidFill>
                  </a:rPr>
                  <a:t>m </a:t>
                </a:r>
                <a:r>
                  <a:rPr lang="en-US" dirty="0" smtClean="0">
                    <a:solidFill>
                      <a:schemeClr val="tx1"/>
                    </a:solidFill>
                  </a:rPr>
                  <a:t>and </a:t>
                </a:r>
                <a:r>
                  <a:rPr lang="en-US" i="1" dirty="0" smtClean="0">
                    <a:solidFill>
                      <a:schemeClr val="tx1"/>
                    </a:solidFill>
                  </a:rPr>
                  <a:t>n</a:t>
                </a:r>
                <a:r>
                  <a:rPr lang="en-US" dirty="0" smtClean="0">
                    <a:solidFill>
                      <a:schemeClr val="tx1"/>
                    </a:solidFill>
                  </a:rPr>
                  <a:t> be our positive integers.</a:t>
                </a:r>
              </a:p>
              <a:p>
                <a:pPr algn="l"/>
                <a:r>
                  <a:rPr lang="en-US" dirty="0" smtClean="0">
                    <a:solidFill>
                      <a:schemeClr val="tx1"/>
                    </a:solidFill>
                  </a:rPr>
                  <a:t>Show </a:t>
                </a:r>
                <a14:m>
                  <m:oMath xmlns:m="http://schemas.openxmlformats.org/officeDocument/2006/math">
                    <m:sSup>
                      <m:sSupPr>
                        <m:ctrlPr>
                          <a:rPr lang="en-US" i="1" smtClean="0">
                            <a:solidFill>
                              <a:schemeClr val="tx1"/>
                            </a:solidFill>
                            <a:latin typeface="Cambria Math"/>
                          </a:rPr>
                        </m:ctrlPr>
                      </m:sSupPr>
                      <m:e>
                        <m:r>
                          <a:rPr lang="en-US" b="0" i="1" smtClean="0">
                            <a:solidFill>
                              <a:schemeClr val="tx1"/>
                            </a:solidFill>
                            <a:latin typeface="Cambria Math"/>
                          </a:rPr>
                          <m:t>(</m:t>
                        </m:r>
                        <m:sSup>
                          <m:sSupPr>
                            <m:ctrlPr>
                              <a:rPr lang="en-US" b="0" i="1" smtClean="0">
                                <a:solidFill>
                                  <a:schemeClr val="tx1"/>
                                </a:solidFill>
                                <a:latin typeface="Cambria Math"/>
                              </a:rPr>
                            </m:ctrlPr>
                          </m:sSupPr>
                          <m:e>
                            <m:r>
                              <a:rPr lang="en-US" b="0" i="1" smtClean="0">
                                <a:solidFill>
                                  <a:schemeClr val="tx1"/>
                                </a:solidFill>
                                <a:latin typeface="Cambria Math"/>
                              </a:rPr>
                              <m:t>𝑚</m:t>
                            </m:r>
                          </m:e>
                          <m:sup>
                            <m:r>
                              <a:rPr lang="en-US" b="0" i="1" smtClean="0">
                                <a:solidFill>
                                  <a:schemeClr val="tx1"/>
                                </a:solidFill>
                                <a:latin typeface="Cambria Math"/>
                              </a:rPr>
                              <m:t>2</m:t>
                            </m:r>
                          </m:sup>
                        </m:sSup>
                        <m:r>
                          <a:rPr lang="en-US" b="0" i="1" smtClean="0">
                            <a:solidFill>
                              <a:schemeClr val="tx1"/>
                            </a:solidFill>
                            <a:latin typeface="Cambria Math"/>
                          </a:rPr>
                          <m:t>+</m:t>
                        </m:r>
                        <m:sSup>
                          <m:sSupPr>
                            <m:ctrlPr>
                              <a:rPr lang="en-US" b="0" i="1" smtClean="0">
                                <a:solidFill>
                                  <a:schemeClr val="tx1"/>
                                </a:solidFill>
                                <a:latin typeface="Cambria Math"/>
                              </a:rPr>
                            </m:ctrlPr>
                          </m:sSupPr>
                          <m:e>
                            <m:r>
                              <a:rPr lang="en-US" b="0" i="1" smtClean="0">
                                <a:solidFill>
                                  <a:schemeClr val="tx1"/>
                                </a:solidFill>
                                <a:latin typeface="Cambria Math"/>
                              </a:rPr>
                              <m:t>𝑛</m:t>
                            </m:r>
                          </m:e>
                          <m:sup>
                            <m:r>
                              <a:rPr lang="en-US" b="0" i="1" smtClean="0">
                                <a:solidFill>
                                  <a:schemeClr val="tx1"/>
                                </a:solidFill>
                                <a:latin typeface="Cambria Math"/>
                              </a:rPr>
                              <m:t>2</m:t>
                            </m:r>
                          </m:sup>
                        </m:sSup>
                        <m:r>
                          <a:rPr lang="en-US" b="0" i="1" smtClean="0">
                            <a:solidFill>
                              <a:schemeClr val="tx1"/>
                            </a:solidFill>
                            <a:latin typeface="Cambria Math"/>
                          </a:rPr>
                          <m:t>)</m:t>
                        </m:r>
                      </m:e>
                      <m:sup>
                        <m:r>
                          <a:rPr lang="en-US" b="0" i="1" smtClean="0">
                            <a:solidFill>
                              <a:schemeClr val="tx1"/>
                            </a:solidFill>
                            <a:latin typeface="Cambria Math"/>
                          </a:rPr>
                          <m:t>2</m:t>
                        </m:r>
                      </m:sup>
                    </m:sSup>
                    <m:r>
                      <a:rPr lang="en-US" b="0" i="1" smtClean="0">
                        <a:solidFill>
                          <a:schemeClr val="tx1"/>
                        </a:solidFill>
                        <a:latin typeface="Cambria Math"/>
                      </a:rPr>
                      <m:t>=</m:t>
                    </m:r>
                    <m:sSup>
                      <m:sSupPr>
                        <m:ctrlPr>
                          <a:rPr lang="en-US" i="1">
                            <a:solidFill>
                              <a:schemeClr val="tx1"/>
                            </a:solidFill>
                            <a:latin typeface="Cambria Math"/>
                          </a:rPr>
                        </m:ctrlPr>
                      </m:sSupPr>
                      <m:e>
                        <m:r>
                          <a:rPr lang="en-US" i="1">
                            <a:solidFill>
                              <a:schemeClr val="tx1"/>
                            </a:solidFill>
                            <a:latin typeface="Cambria Math"/>
                          </a:rPr>
                          <m:t>(</m:t>
                        </m:r>
                        <m:sSup>
                          <m:sSupPr>
                            <m:ctrlPr>
                              <a:rPr lang="en-US" i="1">
                                <a:solidFill>
                                  <a:schemeClr val="tx1"/>
                                </a:solidFill>
                                <a:latin typeface="Cambria Math"/>
                              </a:rPr>
                            </m:ctrlPr>
                          </m:sSupPr>
                          <m:e>
                            <m:r>
                              <a:rPr lang="en-US" i="1">
                                <a:solidFill>
                                  <a:schemeClr val="tx1"/>
                                </a:solidFill>
                                <a:latin typeface="Cambria Math"/>
                              </a:rPr>
                              <m:t>𝑚</m:t>
                            </m:r>
                          </m:e>
                          <m:sup>
                            <m:r>
                              <a:rPr lang="en-US" i="1">
                                <a:solidFill>
                                  <a:schemeClr val="tx1"/>
                                </a:solidFill>
                                <a:latin typeface="Cambria Math"/>
                              </a:rPr>
                              <m:t>2</m:t>
                            </m:r>
                          </m:sup>
                        </m:sSup>
                        <m:r>
                          <a:rPr lang="en-US" b="0" i="1" smtClean="0">
                            <a:solidFill>
                              <a:schemeClr val="tx1"/>
                            </a:solidFill>
                            <a:latin typeface="Cambria Math"/>
                          </a:rPr>
                          <m:t>−</m:t>
                        </m:r>
                        <m:sSup>
                          <m:sSupPr>
                            <m:ctrlPr>
                              <a:rPr lang="en-US" i="1">
                                <a:solidFill>
                                  <a:schemeClr val="tx1"/>
                                </a:solidFill>
                                <a:latin typeface="Cambria Math"/>
                              </a:rPr>
                            </m:ctrlPr>
                          </m:sSupPr>
                          <m:e>
                            <m:r>
                              <a:rPr lang="en-US" i="1">
                                <a:solidFill>
                                  <a:schemeClr val="tx1"/>
                                </a:solidFill>
                                <a:latin typeface="Cambria Math"/>
                              </a:rPr>
                              <m:t>𝑛</m:t>
                            </m:r>
                          </m:e>
                          <m:sup>
                            <m:r>
                              <a:rPr lang="en-US" i="1">
                                <a:solidFill>
                                  <a:schemeClr val="tx1"/>
                                </a:solidFill>
                                <a:latin typeface="Cambria Math"/>
                              </a:rPr>
                              <m:t>2</m:t>
                            </m:r>
                          </m:sup>
                        </m:sSup>
                        <m:r>
                          <a:rPr lang="en-US" i="1">
                            <a:solidFill>
                              <a:schemeClr val="tx1"/>
                            </a:solidFill>
                            <a:latin typeface="Cambria Math"/>
                          </a:rPr>
                          <m:t>)</m:t>
                        </m:r>
                      </m:e>
                      <m:sup>
                        <m:r>
                          <a:rPr lang="en-US" i="1">
                            <a:solidFill>
                              <a:schemeClr val="tx1"/>
                            </a:solidFill>
                            <a:latin typeface="Cambria Math"/>
                          </a:rPr>
                          <m:t>2</m:t>
                        </m:r>
                      </m:sup>
                    </m:sSup>
                    <m:r>
                      <a:rPr lang="en-US" b="0" i="1" smtClean="0">
                        <a:solidFill>
                          <a:schemeClr val="tx1"/>
                        </a:solidFill>
                        <a:latin typeface="Cambria Math"/>
                      </a:rPr>
                      <m:t>+</m:t>
                    </m:r>
                    <m:sSup>
                      <m:sSupPr>
                        <m:ctrlPr>
                          <a:rPr lang="en-US" b="0" i="1" smtClean="0">
                            <a:solidFill>
                              <a:schemeClr val="tx1"/>
                            </a:solidFill>
                            <a:latin typeface="Cambria Math"/>
                          </a:rPr>
                        </m:ctrlPr>
                      </m:sSupPr>
                      <m:e>
                        <m:r>
                          <a:rPr lang="en-US" b="0" i="1" smtClean="0">
                            <a:solidFill>
                              <a:schemeClr val="tx1"/>
                            </a:solidFill>
                            <a:latin typeface="Cambria Math"/>
                          </a:rPr>
                          <m:t>(2</m:t>
                        </m:r>
                        <m:r>
                          <a:rPr lang="en-US" b="0" i="1" smtClean="0">
                            <a:solidFill>
                              <a:schemeClr val="tx1"/>
                            </a:solidFill>
                            <a:latin typeface="Cambria Math"/>
                          </a:rPr>
                          <m:t>𝑚𝑛</m:t>
                        </m:r>
                        <m:r>
                          <a:rPr lang="en-US" b="0" i="1" smtClean="0">
                            <a:solidFill>
                              <a:schemeClr val="tx1"/>
                            </a:solidFill>
                            <a:latin typeface="Cambria Math"/>
                          </a:rPr>
                          <m:t>)</m:t>
                        </m:r>
                      </m:e>
                      <m:sup>
                        <m:r>
                          <a:rPr lang="en-US" b="0" i="1" smtClean="0">
                            <a:solidFill>
                              <a:schemeClr val="tx1"/>
                            </a:solidFill>
                            <a:latin typeface="Cambria Math"/>
                          </a:rPr>
                          <m:t>2</m:t>
                        </m:r>
                      </m:sup>
                    </m:sSup>
                  </m:oMath>
                </a14:m>
                <a:endParaRPr lang="en-US" dirty="0">
                  <a:solidFill>
                    <a:schemeClr val="tx1"/>
                  </a:solidFill>
                </a:endParaRPr>
              </a:p>
            </p:txBody>
          </p:sp>
        </mc:Choice>
        <mc:Fallback>
          <p:sp>
            <p:nvSpPr>
              <p:cNvPr id="5" name="Subtitle 4"/>
              <p:cNvSpPr>
                <a:spLocks noGrp="1" noRot="1" noChangeAspect="1" noMove="1" noResize="1" noEditPoints="1" noAdjustHandles="1" noChangeArrowheads="1" noChangeShapeType="1" noTextEdit="1"/>
              </p:cNvSpPr>
              <p:nvPr>
                <p:ph type="subTitle" idx="1"/>
              </p:nvPr>
            </p:nvSpPr>
            <p:spPr>
              <a:xfrm>
                <a:off x="457200" y="1447800"/>
                <a:ext cx="8153400" cy="4191000"/>
              </a:xfrm>
              <a:blipFill rotWithShape="1">
                <a:blip r:embed="rId4"/>
                <a:stretch>
                  <a:fillRect l="-1868" t="-1456"/>
                </a:stretch>
              </a:blipFill>
            </p:spPr>
            <p:txBody>
              <a:bodyPr/>
              <a:lstStyle/>
              <a:p>
                <a:r>
                  <a:rPr lang="en-US">
                    <a:noFill/>
                  </a:rPr>
                  <a:t> </a:t>
                </a:r>
              </a:p>
            </p:txBody>
          </p:sp>
        </mc:Fallback>
      </mc:AlternateContent>
      <p:sp>
        <p:nvSpPr>
          <p:cNvPr id="6" name="TextBox 5"/>
          <p:cNvSpPr txBox="1"/>
          <p:nvPr/>
        </p:nvSpPr>
        <p:spPr>
          <a:xfrm>
            <a:off x="228600" y="5712023"/>
            <a:ext cx="5117748" cy="307777"/>
          </a:xfrm>
          <a:prstGeom prst="rect">
            <a:avLst/>
          </a:prstGeom>
          <a:noFill/>
        </p:spPr>
        <p:txBody>
          <a:bodyPr wrap="none" rtlCol="0">
            <a:spAutoFit/>
          </a:bodyPr>
          <a:lstStyle/>
          <a:p>
            <a:r>
              <a:rPr lang="en-US" sz="1400" dirty="0" smtClean="0"/>
              <a:t>Adapted from </a:t>
            </a:r>
            <a:r>
              <a:rPr lang="en-US" sz="1400" i="1" dirty="0" smtClean="0"/>
              <a:t>Illustrative Mathematics</a:t>
            </a:r>
            <a:r>
              <a:rPr lang="en-US" sz="1400" dirty="0" smtClean="0"/>
              <a:t> A-APR Trina’s Triangles</a:t>
            </a:r>
            <a:endParaRPr lang="en-US" sz="1400" dirty="0"/>
          </a:p>
        </p:txBody>
      </p:sp>
    </p:spTree>
    <p:extLst>
      <p:ext uri="{BB962C8B-B14F-4D97-AF65-F5344CB8AC3E}">
        <p14:creationId xmlns:p14="http://schemas.microsoft.com/office/powerpoint/2010/main" val="281459303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543800" y="1524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905000" y="304801"/>
            <a:ext cx="5334000" cy="990599"/>
          </a:xfrm>
          <a:solidFill>
            <a:schemeClr val="bg2">
              <a:lumMod val="75000"/>
            </a:schemeClr>
          </a:solidFill>
          <a:scene3d>
            <a:camera prst="orthographicFront"/>
            <a:lightRig rig="threePt" dir="t"/>
          </a:scene3d>
          <a:sp3d prstMaterial="metal">
            <a:bevelT w="165100" prst="coolSlant"/>
          </a:sp3d>
        </p:spPr>
        <p:txBody>
          <a:bodyPr>
            <a:sp3d extrusionH="57150">
              <a:bevelT w="38100" h="38100" prst="relaxedInset"/>
            </a:sp3d>
          </a:bodyPr>
          <a:lstStyle/>
          <a:p>
            <a:r>
              <a:rPr lang="en-US" dirty="0" smtClean="0"/>
              <a:t>Activate your Brain </a:t>
            </a:r>
            <a:endParaRPr lang="en-US" dirty="0"/>
          </a:p>
        </p:txBody>
      </p:sp>
      <mc:AlternateContent xmlns:mc="http://schemas.openxmlformats.org/markup-compatibility/2006" xmlns:a14="http://schemas.microsoft.com/office/drawing/2010/main">
        <mc:Choice Requires="a14">
          <p:sp>
            <p:nvSpPr>
              <p:cNvPr id="5" name="Subtitle 4"/>
              <p:cNvSpPr>
                <a:spLocks noGrp="1"/>
              </p:cNvSpPr>
              <p:nvPr>
                <p:ph type="subTitle" idx="1"/>
              </p:nvPr>
            </p:nvSpPr>
            <p:spPr>
              <a:xfrm>
                <a:off x="457200" y="1447800"/>
                <a:ext cx="8153400" cy="4191000"/>
              </a:xfrm>
            </p:spPr>
            <p:txBody>
              <a:bodyPr/>
              <a:lstStyle/>
              <a:p>
                <a:pPr algn="l"/>
                <a:r>
                  <a:rPr lang="en-US" dirty="0" smtClean="0">
                    <a:solidFill>
                      <a:schemeClr val="tx1"/>
                    </a:solidFill>
                  </a:rPr>
                  <a:t>Show </a:t>
                </a:r>
                <a14:m>
                  <m:oMath xmlns:m="http://schemas.openxmlformats.org/officeDocument/2006/math">
                    <m:sSup>
                      <m:sSupPr>
                        <m:ctrlPr>
                          <a:rPr lang="en-US" i="1" smtClean="0">
                            <a:solidFill>
                              <a:schemeClr val="tx1"/>
                            </a:solidFill>
                            <a:latin typeface="Cambria Math"/>
                          </a:rPr>
                        </m:ctrlPr>
                      </m:sSupPr>
                      <m:e>
                        <m:r>
                          <a:rPr lang="en-US" b="0" i="1" smtClean="0">
                            <a:solidFill>
                              <a:schemeClr val="tx1"/>
                            </a:solidFill>
                            <a:latin typeface="Cambria Math"/>
                          </a:rPr>
                          <m:t>(</m:t>
                        </m:r>
                        <m:sSup>
                          <m:sSupPr>
                            <m:ctrlPr>
                              <a:rPr lang="en-US" b="0" i="1" smtClean="0">
                                <a:solidFill>
                                  <a:schemeClr val="tx1"/>
                                </a:solidFill>
                                <a:latin typeface="Cambria Math"/>
                              </a:rPr>
                            </m:ctrlPr>
                          </m:sSupPr>
                          <m:e>
                            <m:r>
                              <a:rPr lang="en-US" b="0" i="1" smtClean="0">
                                <a:solidFill>
                                  <a:schemeClr val="tx1"/>
                                </a:solidFill>
                                <a:latin typeface="Cambria Math"/>
                              </a:rPr>
                              <m:t>𝑚</m:t>
                            </m:r>
                          </m:e>
                          <m:sup>
                            <m:r>
                              <a:rPr lang="en-US" b="0" i="1" smtClean="0">
                                <a:solidFill>
                                  <a:schemeClr val="tx1"/>
                                </a:solidFill>
                                <a:latin typeface="Cambria Math"/>
                              </a:rPr>
                              <m:t>2</m:t>
                            </m:r>
                          </m:sup>
                        </m:sSup>
                        <m:r>
                          <a:rPr lang="en-US" b="0" i="1" smtClean="0">
                            <a:solidFill>
                              <a:schemeClr val="tx1"/>
                            </a:solidFill>
                            <a:latin typeface="Cambria Math"/>
                          </a:rPr>
                          <m:t>+</m:t>
                        </m:r>
                        <m:sSup>
                          <m:sSupPr>
                            <m:ctrlPr>
                              <a:rPr lang="en-US" b="0" i="1" smtClean="0">
                                <a:solidFill>
                                  <a:schemeClr val="tx1"/>
                                </a:solidFill>
                                <a:latin typeface="Cambria Math"/>
                              </a:rPr>
                            </m:ctrlPr>
                          </m:sSupPr>
                          <m:e>
                            <m:r>
                              <a:rPr lang="en-US" b="0" i="1" smtClean="0">
                                <a:solidFill>
                                  <a:schemeClr val="tx1"/>
                                </a:solidFill>
                                <a:latin typeface="Cambria Math"/>
                              </a:rPr>
                              <m:t>𝑛</m:t>
                            </m:r>
                          </m:e>
                          <m:sup>
                            <m:r>
                              <a:rPr lang="en-US" b="0" i="1" smtClean="0">
                                <a:solidFill>
                                  <a:schemeClr val="tx1"/>
                                </a:solidFill>
                                <a:latin typeface="Cambria Math"/>
                              </a:rPr>
                              <m:t>2</m:t>
                            </m:r>
                          </m:sup>
                        </m:sSup>
                        <m:r>
                          <a:rPr lang="en-US" b="0" i="1" smtClean="0">
                            <a:solidFill>
                              <a:schemeClr val="tx1"/>
                            </a:solidFill>
                            <a:latin typeface="Cambria Math"/>
                          </a:rPr>
                          <m:t>)</m:t>
                        </m:r>
                      </m:e>
                      <m:sup>
                        <m:r>
                          <a:rPr lang="en-US" b="0" i="1" smtClean="0">
                            <a:solidFill>
                              <a:schemeClr val="tx1"/>
                            </a:solidFill>
                            <a:latin typeface="Cambria Math"/>
                          </a:rPr>
                          <m:t>2</m:t>
                        </m:r>
                      </m:sup>
                    </m:sSup>
                    <m:r>
                      <a:rPr lang="en-US" b="0" i="1" smtClean="0">
                        <a:solidFill>
                          <a:schemeClr val="tx1"/>
                        </a:solidFill>
                        <a:latin typeface="Cambria Math"/>
                      </a:rPr>
                      <m:t>=</m:t>
                    </m:r>
                    <m:sSup>
                      <m:sSupPr>
                        <m:ctrlPr>
                          <a:rPr lang="en-US" i="1">
                            <a:solidFill>
                              <a:schemeClr val="tx1"/>
                            </a:solidFill>
                            <a:latin typeface="Cambria Math"/>
                          </a:rPr>
                        </m:ctrlPr>
                      </m:sSupPr>
                      <m:e>
                        <m:r>
                          <a:rPr lang="en-US" i="1">
                            <a:solidFill>
                              <a:schemeClr val="tx1"/>
                            </a:solidFill>
                            <a:latin typeface="Cambria Math"/>
                          </a:rPr>
                          <m:t>(</m:t>
                        </m:r>
                        <m:sSup>
                          <m:sSupPr>
                            <m:ctrlPr>
                              <a:rPr lang="en-US" i="1">
                                <a:solidFill>
                                  <a:schemeClr val="tx1"/>
                                </a:solidFill>
                                <a:latin typeface="Cambria Math"/>
                              </a:rPr>
                            </m:ctrlPr>
                          </m:sSupPr>
                          <m:e>
                            <m:r>
                              <a:rPr lang="en-US" i="1">
                                <a:solidFill>
                                  <a:schemeClr val="tx1"/>
                                </a:solidFill>
                                <a:latin typeface="Cambria Math"/>
                              </a:rPr>
                              <m:t>𝑚</m:t>
                            </m:r>
                          </m:e>
                          <m:sup>
                            <m:r>
                              <a:rPr lang="en-US" i="1">
                                <a:solidFill>
                                  <a:schemeClr val="tx1"/>
                                </a:solidFill>
                                <a:latin typeface="Cambria Math"/>
                              </a:rPr>
                              <m:t>2</m:t>
                            </m:r>
                          </m:sup>
                        </m:sSup>
                        <m:r>
                          <a:rPr lang="en-US" b="0" i="1" smtClean="0">
                            <a:solidFill>
                              <a:schemeClr val="tx1"/>
                            </a:solidFill>
                            <a:latin typeface="Cambria Math"/>
                          </a:rPr>
                          <m:t>−</m:t>
                        </m:r>
                        <m:sSup>
                          <m:sSupPr>
                            <m:ctrlPr>
                              <a:rPr lang="en-US" i="1">
                                <a:solidFill>
                                  <a:schemeClr val="tx1"/>
                                </a:solidFill>
                                <a:latin typeface="Cambria Math"/>
                              </a:rPr>
                            </m:ctrlPr>
                          </m:sSupPr>
                          <m:e>
                            <m:r>
                              <a:rPr lang="en-US" i="1">
                                <a:solidFill>
                                  <a:schemeClr val="tx1"/>
                                </a:solidFill>
                                <a:latin typeface="Cambria Math"/>
                              </a:rPr>
                              <m:t>𝑛</m:t>
                            </m:r>
                          </m:e>
                          <m:sup>
                            <m:r>
                              <a:rPr lang="en-US" i="1">
                                <a:solidFill>
                                  <a:schemeClr val="tx1"/>
                                </a:solidFill>
                                <a:latin typeface="Cambria Math"/>
                              </a:rPr>
                              <m:t>2</m:t>
                            </m:r>
                          </m:sup>
                        </m:sSup>
                        <m:r>
                          <a:rPr lang="en-US" i="1">
                            <a:solidFill>
                              <a:schemeClr val="tx1"/>
                            </a:solidFill>
                            <a:latin typeface="Cambria Math"/>
                          </a:rPr>
                          <m:t>)</m:t>
                        </m:r>
                      </m:e>
                      <m:sup>
                        <m:r>
                          <a:rPr lang="en-US" i="1">
                            <a:solidFill>
                              <a:schemeClr val="tx1"/>
                            </a:solidFill>
                            <a:latin typeface="Cambria Math"/>
                          </a:rPr>
                          <m:t>2</m:t>
                        </m:r>
                      </m:sup>
                    </m:sSup>
                    <m:r>
                      <a:rPr lang="en-US" b="0" i="1" smtClean="0">
                        <a:solidFill>
                          <a:schemeClr val="tx1"/>
                        </a:solidFill>
                        <a:latin typeface="Cambria Math"/>
                      </a:rPr>
                      <m:t>+</m:t>
                    </m:r>
                    <m:sSup>
                      <m:sSupPr>
                        <m:ctrlPr>
                          <a:rPr lang="en-US" b="0" i="1" smtClean="0">
                            <a:solidFill>
                              <a:schemeClr val="tx1"/>
                            </a:solidFill>
                            <a:latin typeface="Cambria Math"/>
                          </a:rPr>
                        </m:ctrlPr>
                      </m:sSupPr>
                      <m:e>
                        <m:r>
                          <a:rPr lang="en-US" b="0" i="1" smtClean="0">
                            <a:solidFill>
                              <a:schemeClr val="tx1"/>
                            </a:solidFill>
                            <a:latin typeface="Cambria Math"/>
                          </a:rPr>
                          <m:t>(2</m:t>
                        </m:r>
                        <m:r>
                          <a:rPr lang="en-US" b="0" i="1" smtClean="0">
                            <a:solidFill>
                              <a:schemeClr val="tx1"/>
                            </a:solidFill>
                            <a:latin typeface="Cambria Math"/>
                          </a:rPr>
                          <m:t>𝑚𝑛</m:t>
                        </m:r>
                        <m:r>
                          <a:rPr lang="en-US" b="0" i="1" smtClean="0">
                            <a:solidFill>
                              <a:schemeClr val="tx1"/>
                            </a:solidFill>
                            <a:latin typeface="Cambria Math"/>
                          </a:rPr>
                          <m:t>)</m:t>
                        </m:r>
                      </m:e>
                      <m:sup>
                        <m:r>
                          <a:rPr lang="en-US" b="0" i="1" smtClean="0">
                            <a:solidFill>
                              <a:schemeClr val="tx1"/>
                            </a:solidFill>
                            <a:latin typeface="Cambria Math"/>
                          </a:rPr>
                          <m:t>2</m:t>
                        </m:r>
                      </m:sup>
                    </m:sSup>
                  </m:oMath>
                </a14:m>
                <a:endParaRPr lang="en-US" dirty="0" smtClean="0">
                  <a:solidFill>
                    <a:schemeClr val="tx1"/>
                  </a:solidFill>
                </a:endParaRPr>
              </a:p>
              <a:p>
                <a:pPr algn="l"/>
                <a:endParaRPr lang="en-US" i="1" dirty="0" smtClean="0">
                  <a:solidFill>
                    <a:schemeClr val="tx1"/>
                  </a:solidFill>
                  <a:latin typeface="Cambria Math"/>
                </a:endParaRPr>
              </a:p>
              <a:p>
                <a:pPr algn="l"/>
                <a14:m>
                  <m:oMathPara xmlns:m="http://schemas.openxmlformats.org/officeDocument/2006/math">
                    <m:oMathParaPr>
                      <m:jc m:val="centerGroup"/>
                    </m:oMathParaPr>
                    <m:oMath xmlns:m="http://schemas.openxmlformats.org/officeDocument/2006/math">
                      <m:sSup>
                        <m:sSupPr>
                          <m:ctrlPr>
                            <a:rPr lang="en-US" i="1">
                              <a:solidFill>
                                <a:schemeClr val="tx1"/>
                              </a:solidFill>
                              <a:latin typeface="Cambria Math"/>
                            </a:rPr>
                          </m:ctrlPr>
                        </m:sSupPr>
                        <m:e>
                          <m:r>
                            <a:rPr lang="en-US" i="1">
                              <a:solidFill>
                                <a:schemeClr val="tx1"/>
                              </a:solidFill>
                              <a:latin typeface="Cambria Math"/>
                            </a:rPr>
                            <m:t>(</m:t>
                          </m:r>
                          <m:sSup>
                            <m:sSupPr>
                              <m:ctrlPr>
                                <a:rPr lang="en-US" i="1">
                                  <a:solidFill>
                                    <a:schemeClr val="tx1"/>
                                  </a:solidFill>
                                  <a:latin typeface="Cambria Math"/>
                                </a:rPr>
                              </m:ctrlPr>
                            </m:sSupPr>
                            <m:e>
                              <m:r>
                                <a:rPr lang="en-US" i="1">
                                  <a:solidFill>
                                    <a:schemeClr val="tx1"/>
                                  </a:solidFill>
                                  <a:latin typeface="Cambria Math"/>
                                </a:rPr>
                                <m:t>𝑚</m:t>
                              </m:r>
                            </m:e>
                            <m:sup>
                              <m:r>
                                <a:rPr lang="en-US" i="1">
                                  <a:solidFill>
                                    <a:schemeClr val="tx1"/>
                                  </a:solidFill>
                                  <a:latin typeface="Cambria Math"/>
                                </a:rPr>
                                <m:t>2</m:t>
                              </m:r>
                            </m:sup>
                          </m:sSup>
                          <m:r>
                            <a:rPr lang="en-US" i="1">
                              <a:solidFill>
                                <a:schemeClr val="tx1"/>
                              </a:solidFill>
                              <a:latin typeface="Cambria Math"/>
                            </a:rPr>
                            <m:t>+</m:t>
                          </m:r>
                          <m:sSup>
                            <m:sSupPr>
                              <m:ctrlPr>
                                <a:rPr lang="en-US" i="1">
                                  <a:solidFill>
                                    <a:schemeClr val="tx1"/>
                                  </a:solidFill>
                                  <a:latin typeface="Cambria Math"/>
                                </a:rPr>
                              </m:ctrlPr>
                            </m:sSupPr>
                            <m:e>
                              <m:r>
                                <a:rPr lang="en-US" i="1">
                                  <a:solidFill>
                                    <a:schemeClr val="tx1"/>
                                  </a:solidFill>
                                  <a:latin typeface="Cambria Math"/>
                                </a:rPr>
                                <m:t>𝑛</m:t>
                              </m:r>
                            </m:e>
                            <m:sup>
                              <m:r>
                                <a:rPr lang="en-US" i="1">
                                  <a:solidFill>
                                    <a:schemeClr val="tx1"/>
                                  </a:solidFill>
                                  <a:latin typeface="Cambria Math"/>
                                </a:rPr>
                                <m:t>2</m:t>
                              </m:r>
                            </m:sup>
                          </m:sSup>
                          <m:r>
                            <a:rPr lang="en-US" i="1">
                              <a:solidFill>
                                <a:schemeClr val="tx1"/>
                              </a:solidFill>
                              <a:latin typeface="Cambria Math"/>
                            </a:rPr>
                            <m:t>)</m:t>
                          </m:r>
                        </m:e>
                        <m:sup>
                          <m:r>
                            <a:rPr lang="en-US" i="1">
                              <a:solidFill>
                                <a:schemeClr val="tx1"/>
                              </a:solidFill>
                              <a:latin typeface="Cambria Math"/>
                            </a:rPr>
                            <m:t>2</m:t>
                          </m:r>
                        </m:sup>
                      </m:sSup>
                      <m:r>
                        <a:rPr lang="en-US" b="0" i="1" smtClean="0">
                          <a:solidFill>
                            <a:schemeClr val="tx1"/>
                          </a:solidFill>
                          <a:latin typeface="Cambria Math"/>
                        </a:rPr>
                        <m:t>=</m:t>
                      </m:r>
                      <m:sSup>
                        <m:sSupPr>
                          <m:ctrlPr>
                            <a:rPr lang="en-US" b="0" i="1" smtClean="0">
                              <a:solidFill>
                                <a:schemeClr val="tx1"/>
                              </a:solidFill>
                              <a:latin typeface="Cambria Math"/>
                            </a:rPr>
                          </m:ctrlPr>
                        </m:sSupPr>
                        <m:e>
                          <m:r>
                            <a:rPr lang="en-US" b="0" i="1" smtClean="0">
                              <a:solidFill>
                                <a:schemeClr val="tx1"/>
                              </a:solidFill>
                              <a:latin typeface="Cambria Math"/>
                            </a:rPr>
                            <m:t>𝑚</m:t>
                          </m:r>
                        </m:e>
                        <m:sup>
                          <m:r>
                            <a:rPr lang="en-US" b="0" i="1" smtClean="0">
                              <a:solidFill>
                                <a:schemeClr val="tx1"/>
                              </a:solidFill>
                              <a:latin typeface="Cambria Math"/>
                            </a:rPr>
                            <m:t>4</m:t>
                          </m:r>
                        </m:sup>
                      </m:sSup>
                      <m:r>
                        <a:rPr lang="en-US" b="0" i="1" smtClean="0">
                          <a:solidFill>
                            <a:schemeClr val="tx1"/>
                          </a:solidFill>
                          <a:latin typeface="Cambria Math"/>
                        </a:rPr>
                        <m:t>+2</m:t>
                      </m:r>
                      <m:sSup>
                        <m:sSupPr>
                          <m:ctrlPr>
                            <a:rPr lang="en-US" b="0" i="1" smtClean="0">
                              <a:solidFill>
                                <a:schemeClr val="tx1"/>
                              </a:solidFill>
                              <a:latin typeface="Cambria Math"/>
                            </a:rPr>
                          </m:ctrlPr>
                        </m:sSupPr>
                        <m:e>
                          <m:r>
                            <a:rPr lang="en-US" b="0" i="1" smtClean="0">
                              <a:solidFill>
                                <a:schemeClr val="tx1"/>
                              </a:solidFill>
                              <a:latin typeface="Cambria Math"/>
                            </a:rPr>
                            <m:t>𝑚</m:t>
                          </m:r>
                        </m:e>
                        <m:sup>
                          <m:r>
                            <a:rPr lang="en-US" b="0" i="1" smtClean="0">
                              <a:solidFill>
                                <a:schemeClr val="tx1"/>
                              </a:solidFill>
                              <a:latin typeface="Cambria Math"/>
                            </a:rPr>
                            <m:t>2</m:t>
                          </m:r>
                        </m:sup>
                      </m:sSup>
                      <m:sSup>
                        <m:sSupPr>
                          <m:ctrlPr>
                            <a:rPr lang="en-US" b="0" i="1" smtClean="0">
                              <a:solidFill>
                                <a:schemeClr val="tx1"/>
                              </a:solidFill>
                              <a:latin typeface="Cambria Math"/>
                            </a:rPr>
                          </m:ctrlPr>
                        </m:sSupPr>
                        <m:e>
                          <m:r>
                            <a:rPr lang="en-US" b="0" i="1" smtClean="0">
                              <a:solidFill>
                                <a:schemeClr val="tx1"/>
                              </a:solidFill>
                              <a:latin typeface="Cambria Math"/>
                            </a:rPr>
                            <m:t>𝑛</m:t>
                          </m:r>
                        </m:e>
                        <m:sup>
                          <m:r>
                            <a:rPr lang="en-US" b="0" i="1" smtClean="0">
                              <a:solidFill>
                                <a:schemeClr val="tx1"/>
                              </a:solidFill>
                              <a:latin typeface="Cambria Math"/>
                            </a:rPr>
                            <m:t>2</m:t>
                          </m:r>
                        </m:sup>
                      </m:sSup>
                      <m:r>
                        <a:rPr lang="en-US" b="0" i="1" smtClean="0">
                          <a:solidFill>
                            <a:schemeClr val="tx1"/>
                          </a:solidFill>
                          <a:latin typeface="Cambria Math"/>
                        </a:rPr>
                        <m:t>+</m:t>
                      </m:r>
                      <m:sSup>
                        <m:sSupPr>
                          <m:ctrlPr>
                            <a:rPr lang="en-US" b="0" i="1" smtClean="0">
                              <a:solidFill>
                                <a:schemeClr val="tx1"/>
                              </a:solidFill>
                              <a:latin typeface="Cambria Math"/>
                            </a:rPr>
                          </m:ctrlPr>
                        </m:sSupPr>
                        <m:e>
                          <m:r>
                            <a:rPr lang="en-US" b="0" i="1" smtClean="0">
                              <a:solidFill>
                                <a:schemeClr val="tx1"/>
                              </a:solidFill>
                              <a:latin typeface="Cambria Math"/>
                            </a:rPr>
                            <m:t>𝑛</m:t>
                          </m:r>
                        </m:e>
                        <m:sup>
                          <m:r>
                            <a:rPr lang="en-US" b="0" i="1" smtClean="0">
                              <a:solidFill>
                                <a:schemeClr val="tx1"/>
                              </a:solidFill>
                              <a:latin typeface="Cambria Math"/>
                            </a:rPr>
                            <m:t>4</m:t>
                          </m:r>
                        </m:sup>
                      </m:sSup>
                    </m:oMath>
                  </m:oMathPara>
                </a14:m>
                <a:endParaRPr lang="en-US" dirty="0">
                  <a:solidFill>
                    <a:schemeClr val="tx1"/>
                  </a:solidFill>
                </a:endParaRPr>
              </a:p>
            </p:txBody>
          </p:sp>
        </mc:Choice>
        <mc:Fallback xmlns="">
          <p:sp>
            <p:nvSpPr>
              <p:cNvPr id="5" name="Subtitle 4"/>
              <p:cNvSpPr>
                <a:spLocks noGrp="1" noRot="1" noChangeAspect="1" noMove="1" noResize="1" noEditPoints="1" noAdjustHandles="1" noChangeArrowheads="1" noChangeShapeType="1" noTextEdit="1"/>
              </p:cNvSpPr>
              <p:nvPr>
                <p:ph type="subTitle" idx="1"/>
              </p:nvPr>
            </p:nvSpPr>
            <p:spPr>
              <a:xfrm>
                <a:off x="457200" y="1447800"/>
                <a:ext cx="8153400" cy="4191000"/>
              </a:xfrm>
              <a:blipFill rotWithShape="1">
                <a:blip r:embed="rId4"/>
                <a:stretch>
                  <a:fillRect l="-1868" t="-1892"/>
                </a:stretch>
              </a:blipFill>
            </p:spPr>
            <p:txBody>
              <a:bodyPr/>
              <a:lstStyle/>
              <a:p>
                <a:r>
                  <a:rPr lang="en-US">
                    <a:noFill/>
                  </a:rPr>
                  <a:t> </a:t>
                </a:r>
              </a:p>
            </p:txBody>
          </p:sp>
        </mc:Fallback>
      </mc:AlternateContent>
      <p:sp>
        <p:nvSpPr>
          <p:cNvPr id="6" name="TextBox 5"/>
          <p:cNvSpPr txBox="1"/>
          <p:nvPr/>
        </p:nvSpPr>
        <p:spPr>
          <a:xfrm>
            <a:off x="228600" y="5712023"/>
            <a:ext cx="5117748" cy="307777"/>
          </a:xfrm>
          <a:prstGeom prst="rect">
            <a:avLst/>
          </a:prstGeom>
          <a:noFill/>
        </p:spPr>
        <p:txBody>
          <a:bodyPr wrap="none" rtlCol="0">
            <a:spAutoFit/>
          </a:bodyPr>
          <a:lstStyle/>
          <a:p>
            <a:r>
              <a:rPr lang="en-US" sz="1400" dirty="0" smtClean="0"/>
              <a:t>Adapted from </a:t>
            </a:r>
            <a:r>
              <a:rPr lang="en-US" sz="1400" i="1" dirty="0" smtClean="0"/>
              <a:t>Illustrative Mathematics</a:t>
            </a:r>
            <a:r>
              <a:rPr lang="en-US" sz="1400" dirty="0" smtClean="0"/>
              <a:t> A-APR Trina’s Triangles</a:t>
            </a:r>
            <a:endParaRPr lang="en-US" sz="1400" dirty="0"/>
          </a:p>
        </p:txBody>
      </p:sp>
    </p:spTree>
    <p:extLst>
      <p:ext uri="{BB962C8B-B14F-4D97-AF65-F5344CB8AC3E}">
        <p14:creationId xmlns:p14="http://schemas.microsoft.com/office/powerpoint/2010/main" val="280146227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543800" y="1524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905000" y="304801"/>
            <a:ext cx="5334000" cy="990599"/>
          </a:xfrm>
          <a:solidFill>
            <a:schemeClr val="bg2">
              <a:lumMod val="75000"/>
            </a:schemeClr>
          </a:solidFill>
          <a:scene3d>
            <a:camera prst="orthographicFront"/>
            <a:lightRig rig="threePt" dir="t"/>
          </a:scene3d>
          <a:sp3d prstMaterial="metal">
            <a:bevelT w="165100" prst="coolSlant"/>
          </a:sp3d>
        </p:spPr>
        <p:txBody>
          <a:bodyPr>
            <a:sp3d extrusionH="57150">
              <a:bevelT w="38100" h="38100" prst="relaxedInset"/>
            </a:sp3d>
          </a:bodyPr>
          <a:lstStyle/>
          <a:p>
            <a:r>
              <a:rPr lang="en-US" dirty="0" smtClean="0"/>
              <a:t>Activate your Brain </a:t>
            </a:r>
            <a:endParaRPr lang="en-US" dirty="0"/>
          </a:p>
        </p:txBody>
      </p:sp>
      <mc:AlternateContent xmlns:mc="http://schemas.openxmlformats.org/markup-compatibility/2006" xmlns:a14="http://schemas.microsoft.com/office/drawing/2010/main">
        <mc:Choice Requires="a14">
          <p:sp>
            <p:nvSpPr>
              <p:cNvPr id="5" name="Subtitle 4"/>
              <p:cNvSpPr>
                <a:spLocks noGrp="1"/>
              </p:cNvSpPr>
              <p:nvPr>
                <p:ph type="subTitle" idx="1"/>
              </p:nvPr>
            </p:nvSpPr>
            <p:spPr>
              <a:xfrm>
                <a:off x="457200" y="1447800"/>
                <a:ext cx="8153400" cy="4191000"/>
              </a:xfrm>
            </p:spPr>
            <p:txBody>
              <a:bodyPr/>
              <a:lstStyle/>
              <a:p>
                <a:pPr algn="l"/>
                <a:r>
                  <a:rPr lang="en-US" dirty="0" smtClean="0">
                    <a:solidFill>
                      <a:schemeClr val="tx1"/>
                    </a:solidFill>
                  </a:rPr>
                  <a:t>Show </a:t>
                </a:r>
                <a14:m>
                  <m:oMath xmlns:m="http://schemas.openxmlformats.org/officeDocument/2006/math">
                    <m:sSup>
                      <m:sSupPr>
                        <m:ctrlPr>
                          <a:rPr lang="en-US" i="1" smtClean="0">
                            <a:solidFill>
                              <a:schemeClr val="tx1"/>
                            </a:solidFill>
                            <a:latin typeface="Cambria Math"/>
                          </a:rPr>
                        </m:ctrlPr>
                      </m:sSupPr>
                      <m:e>
                        <m:r>
                          <a:rPr lang="en-US" b="0" i="1" smtClean="0">
                            <a:solidFill>
                              <a:schemeClr val="tx1"/>
                            </a:solidFill>
                            <a:latin typeface="Cambria Math"/>
                          </a:rPr>
                          <m:t>(</m:t>
                        </m:r>
                        <m:sSup>
                          <m:sSupPr>
                            <m:ctrlPr>
                              <a:rPr lang="en-US" b="0" i="1" smtClean="0">
                                <a:solidFill>
                                  <a:schemeClr val="tx1"/>
                                </a:solidFill>
                                <a:latin typeface="Cambria Math"/>
                              </a:rPr>
                            </m:ctrlPr>
                          </m:sSupPr>
                          <m:e>
                            <m:r>
                              <a:rPr lang="en-US" b="0" i="1" smtClean="0">
                                <a:solidFill>
                                  <a:schemeClr val="tx1"/>
                                </a:solidFill>
                                <a:latin typeface="Cambria Math"/>
                              </a:rPr>
                              <m:t>𝑚</m:t>
                            </m:r>
                          </m:e>
                          <m:sup>
                            <m:r>
                              <a:rPr lang="en-US" b="0" i="1" smtClean="0">
                                <a:solidFill>
                                  <a:schemeClr val="tx1"/>
                                </a:solidFill>
                                <a:latin typeface="Cambria Math"/>
                              </a:rPr>
                              <m:t>2</m:t>
                            </m:r>
                          </m:sup>
                        </m:sSup>
                        <m:r>
                          <a:rPr lang="en-US" b="0" i="1" smtClean="0">
                            <a:solidFill>
                              <a:schemeClr val="tx1"/>
                            </a:solidFill>
                            <a:latin typeface="Cambria Math"/>
                          </a:rPr>
                          <m:t>+</m:t>
                        </m:r>
                        <m:sSup>
                          <m:sSupPr>
                            <m:ctrlPr>
                              <a:rPr lang="en-US" b="0" i="1" smtClean="0">
                                <a:solidFill>
                                  <a:schemeClr val="tx1"/>
                                </a:solidFill>
                                <a:latin typeface="Cambria Math"/>
                              </a:rPr>
                            </m:ctrlPr>
                          </m:sSupPr>
                          <m:e>
                            <m:r>
                              <a:rPr lang="en-US" b="0" i="1" smtClean="0">
                                <a:solidFill>
                                  <a:schemeClr val="tx1"/>
                                </a:solidFill>
                                <a:latin typeface="Cambria Math"/>
                              </a:rPr>
                              <m:t>𝑛</m:t>
                            </m:r>
                          </m:e>
                          <m:sup>
                            <m:r>
                              <a:rPr lang="en-US" b="0" i="1" smtClean="0">
                                <a:solidFill>
                                  <a:schemeClr val="tx1"/>
                                </a:solidFill>
                                <a:latin typeface="Cambria Math"/>
                              </a:rPr>
                              <m:t>2</m:t>
                            </m:r>
                          </m:sup>
                        </m:sSup>
                        <m:r>
                          <a:rPr lang="en-US" b="0" i="1" smtClean="0">
                            <a:solidFill>
                              <a:schemeClr val="tx1"/>
                            </a:solidFill>
                            <a:latin typeface="Cambria Math"/>
                          </a:rPr>
                          <m:t>)</m:t>
                        </m:r>
                      </m:e>
                      <m:sup>
                        <m:r>
                          <a:rPr lang="en-US" b="0" i="1" smtClean="0">
                            <a:solidFill>
                              <a:schemeClr val="tx1"/>
                            </a:solidFill>
                            <a:latin typeface="Cambria Math"/>
                          </a:rPr>
                          <m:t>2</m:t>
                        </m:r>
                      </m:sup>
                    </m:sSup>
                    <m:r>
                      <a:rPr lang="en-US" b="0" i="1" smtClean="0">
                        <a:solidFill>
                          <a:schemeClr val="tx1"/>
                        </a:solidFill>
                        <a:latin typeface="Cambria Math"/>
                      </a:rPr>
                      <m:t>=</m:t>
                    </m:r>
                    <m:sSup>
                      <m:sSupPr>
                        <m:ctrlPr>
                          <a:rPr lang="en-US" i="1">
                            <a:solidFill>
                              <a:schemeClr val="tx1"/>
                            </a:solidFill>
                            <a:latin typeface="Cambria Math"/>
                          </a:rPr>
                        </m:ctrlPr>
                      </m:sSupPr>
                      <m:e>
                        <m:r>
                          <a:rPr lang="en-US" i="1">
                            <a:solidFill>
                              <a:schemeClr val="tx1"/>
                            </a:solidFill>
                            <a:latin typeface="Cambria Math"/>
                          </a:rPr>
                          <m:t>(</m:t>
                        </m:r>
                        <m:sSup>
                          <m:sSupPr>
                            <m:ctrlPr>
                              <a:rPr lang="en-US" i="1">
                                <a:solidFill>
                                  <a:schemeClr val="tx1"/>
                                </a:solidFill>
                                <a:latin typeface="Cambria Math"/>
                              </a:rPr>
                            </m:ctrlPr>
                          </m:sSupPr>
                          <m:e>
                            <m:r>
                              <a:rPr lang="en-US" i="1">
                                <a:solidFill>
                                  <a:schemeClr val="tx1"/>
                                </a:solidFill>
                                <a:latin typeface="Cambria Math"/>
                              </a:rPr>
                              <m:t>𝑚</m:t>
                            </m:r>
                          </m:e>
                          <m:sup>
                            <m:r>
                              <a:rPr lang="en-US" i="1">
                                <a:solidFill>
                                  <a:schemeClr val="tx1"/>
                                </a:solidFill>
                                <a:latin typeface="Cambria Math"/>
                              </a:rPr>
                              <m:t>2</m:t>
                            </m:r>
                          </m:sup>
                        </m:sSup>
                        <m:r>
                          <a:rPr lang="en-US" b="0" i="1" smtClean="0">
                            <a:solidFill>
                              <a:schemeClr val="tx1"/>
                            </a:solidFill>
                            <a:latin typeface="Cambria Math"/>
                          </a:rPr>
                          <m:t>−</m:t>
                        </m:r>
                        <m:sSup>
                          <m:sSupPr>
                            <m:ctrlPr>
                              <a:rPr lang="en-US" i="1">
                                <a:solidFill>
                                  <a:schemeClr val="tx1"/>
                                </a:solidFill>
                                <a:latin typeface="Cambria Math"/>
                              </a:rPr>
                            </m:ctrlPr>
                          </m:sSupPr>
                          <m:e>
                            <m:r>
                              <a:rPr lang="en-US" i="1">
                                <a:solidFill>
                                  <a:schemeClr val="tx1"/>
                                </a:solidFill>
                                <a:latin typeface="Cambria Math"/>
                              </a:rPr>
                              <m:t>𝑛</m:t>
                            </m:r>
                          </m:e>
                          <m:sup>
                            <m:r>
                              <a:rPr lang="en-US" i="1">
                                <a:solidFill>
                                  <a:schemeClr val="tx1"/>
                                </a:solidFill>
                                <a:latin typeface="Cambria Math"/>
                              </a:rPr>
                              <m:t>2</m:t>
                            </m:r>
                          </m:sup>
                        </m:sSup>
                        <m:r>
                          <a:rPr lang="en-US" i="1">
                            <a:solidFill>
                              <a:schemeClr val="tx1"/>
                            </a:solidFill>
                            <a:latin typeface="Cambria Math"/>
                          </a:rPr>
                          <m:t>)</m:t>
                        </m:r>
                      </m:e>
                      <m:sup>
                        <m:r>
                          <a:rPr lang="en-US" i="1">
                            <a:solidFill>
                              <a:schemeClr val="tx1"/>
                            </a:solidFill>
                            <a:latin typeface="Cambria Math"/>
                          </a:rPr>
                          <m:t>2</m:t>
                        </m:r>
                      </m:sup>
                    </m:sSup>
                    <m:r>
                      <a:rPr lang="en-US" b="0" i="1" smtClean="0">
                        <a:solidFill>
                          <a:schemeClr val="tx1"/>
                        </a:solidFill>
                        <a:latin typeface="Cambria Math"/>
                      </a:rPr>
                      <m:t>+</m:t>
                    </m:r>
                    <m:sSup>
                      <m:sSupPr>
                        <m:ctrlPr>
                          <a:rPr lang="en-US" b="0" i="1" smtClean="0">
                            <a:solidFill>
                              <a:schemeClr val="tx1"/>
                            </a:solidFill>
                            <a:latin typeface="Cambria Math"/>
                          </a:rPr>
                        </m:ctrlPr>
                      </m:sSupPr>
                      <m:e>
                        <m:r>
                          <a:rPr lang="en-US" b="0" i="1" smtClean="0">
                            <a:solidFill>
                              <a:schemeClr val="tx1"/>
                            </a:solidFill>
                            <a:latin typeface="Cambria Math"/>
                          </a:rPr>
                          <m:t>(2</m:t>
                        </m:r>
                        <m:r>
                          <a:rPr lang="en-US" b="0" i="1" smtClean="0">
                            <a:solidFill>
                              <a:schemeClr val="tx1"/>
                            </a:solidFill>
                            <a:latin typeface="Cambria Math"/>
                          </a:rPr>
                          <m:t>𝑚𝑛</m:t>
                        </m:r>
                        <m:r>
                          <a:rPr lang="en-US" b="0" i="1" smtClean="0">
                            <a:solidFill>
                              <a:schemeClr val="tx1"/>
                            </a:solidFill>
                            <a:latin typeface="Cambria Math"/>
                          </a:rPr>
                          <m:t>)</m:t>
                        </m:r>
                      </m:e>
                      <m:sup>
                        <m:r>
                          <a:rPr lang="en-US" b="0" i="1" smtClean="0">
                            <a:solidFill>
                              <a:schemeClr val="tx1"/>
                            </a:solidFill>
                            <a:latin typeface="Cambria Math"/>
                          </a:rPr>
                          <m:t>2</m:t>
                        </m:r>
                      </m:sup>
                    </m:sSup>
                  </m:oMath>
                </a14:m>
                <a:endParaRPr lang="en-US" dirty="0" smtClean="0">
                  <a:solidFill>
                    <a:schemeClr val="tx1"/>
                  </a:solidFill>
                </a:endParaRPr>
              </a:p>
              <a:p>
                <a:pPr algn="l"/>
                <a:endParaRPr lang="en-US" i="1" dirty="0" smtClean="0">
                  <a:solidFill>
                    <a:schemeClr val="tx1"/>
                  </a:solidFill>
                  <a:latin typeface="Cambria Math"/>
                </a:endParaRPr>
              </a:p>
              <a:p>
                <a:pPr algn="l"/>
                <a14:m>
                  <m:oMathPara xmlns:m="http://schemas.openxmlformats.org/officeDocument/2006/math">
                    <m:oMathParaPr>
                      <m:jc m:val="centerGroup"/>
                    </m:oMathParaPr>
                    <m:oMath xmlns:m="http://schemas.openxmlformats.org/officeDocument/2006/math">
                      <m:sSup>
                        <m:sSupPr>
                          <m:ctrlPr>
                            <a:rPr lang="en-US" i="1">
                              <a:solidFill>
                                <a:schemeClr val="tx1"/>
                              </a:solidFill>
                              <a:latin typeface="Cambria Math"/>
                            </a:rPr>
                          </m:ctrlPr>
                        </m:sSupPr>
                        <m:e>
                          <m:r>
                            <a:rPr lang="en-US" i="1">
                              <a:solidFill>
                                <a:schemeClr val="tx1"/>
                              </a:solidFill>
                              <a:latin typeface="Cambria Math"/>
                            </a:rPr>
                            <m:t>(</m:t>
                          </m:r>
                          <m:sSup>
                            <m:sSupPr>
                              <m:ctrlPr>
                                <a:rPr lang="en-US" i="1">
                                  <a:solidFill>
                                    <a:schemeClr val="tx1"/>
                                  </a:solidFill>
                                  <a:latin typeface="Cambria Math"/>
                                </a:rPr>
                              </m:ctrlPr>
                            </m:sSupPr>
                            <m:e>
                              <m:r>
                                <a:rPr lang="en-US" i="1">
                                  <a:solidFill>
                                    <a:schemeClr val="tx1"/>
                                  </a:solidFill>
                                  <a:latin typeface="Cambria Math"/>
                                </a:rPr>
                                <m:t>𝑚</m:t>
                              </m:r>
                            </m:e>
                            <m:sup>
                              <m:r>
                                <a:rPr lang="en-US" i="1">
                                  <a:solidFill>
                                    <a:schemeClr val="tx1"/>
                                  </a:solidFill>
                                  <a:latin typeface="Cambria Math"/>
                                </a:rPr>
                                <m:t>2</m:t>
                              </m:r>
                            </m:sup>
                          </m:sSup>
                          <m:r>
                            <a:rPr lang="en-US" i="1">
                              <a:solidFill>
                                <a:schemeClr val="tx1"/>
                              </a:solidFill>
                              <a:latin typeface="Cambria Math"/>
                            </a:rPr>
                            <m:t>+</m:t>
                          </m:r>
                          <m:sSup>
                            <m:sSupPr>
                              <m:ctrlPr>
                                <a:rPr lang="en-US" i="1">
                                  <a:solidFill>
                                    <a:schemeClr val="tx1"/>
                                  </a:solidFill>
                                  <a:latin typeface="Cambria Math"/>
                                </a:rPr>
                              </m:ctrlPr>
                            </m:sSupPr>
                            <m:e>
                              <m:r>
                                <a:rPr lang="en-US" i="1">
                                  <a:solidFill>
                                    <a:schemeClr val="tx1"/>
                                  </a:solidFill>
                                  <a:latin typeface="Cambria Math"/>
                                </a:rPr>
                                <m:t>𝑛</m:t>
                              </m:r>
                            </m:e>
                            <m:sup>
                              <m:r>
                                <a:rPr lang="en-US" i="1">
                                  <a:solidFill>
                                    <a:schemeClr val="tx1"/>
                                  </a:solidFill>
                                  <a:latin typeface="Cambria Math"/>
                                </a:rPr>
                                <m:t>2</m:t>
                              </m:r>
                            </m:sup>
                          </m:sSup>
                          <m:r>
                            <a:rPr lang="en-US" i="1">
                              <a:solidFill>
                                <a:schemeClr val="tx1"/>
                              </a:solidFill>
                              <a:latin typeface="Cambria Math"/>
                            </a:rPr>
                            <m:t>)</m:t>
                          </m:r>
                        </m:e>
                        <m:sup>
                          <m:r>
                            <a:rPr lang="en-US" i="1">
                              <a:solidFill>
                                <a:schemeClr val="tx1"/>
                              </a:solidFill>
                              <a:latin typeface="Cambria Math"/>
                            </a:rPr>
                            <m:t>2</m:t>
                          </m:r>
                        </m:sup>
                      </m:sSup>
                      <m:r>
                        <a:rPr lang="en-US" b="0" i="1" smtClean="0">
                          <a:solidFill>
                            <a:schemeClr val="tx1"/>
                          </a:solidFill>
                          <a:latin typeface="Cambria Math"/>
                        </a:rPr>
                        <m:t>=</m:t>
                      </m:r>
                      <m:sSup>
                        <m:sSupPr>
                          <m:ctrlPr>
                            <a:rPr lang="en-US" b="0" i="1" smtClean="0">
                              <a:solidFill>
                                <a:schemeClr val="tx1"/>
                              </a:solidFill>
                              <a:latin typeface="Cambria Math"/>
                            </a:rPr>
                          </m:ctrlPr>
                        </m:sSupPr>
                        <m:e>
                          <m:r>
                            <a:rPr lang="en-US" b="0" i="1" smtClean="0">
                              <a:solidFill>
                                <a:schemeClr val="tx1"/>
                              </a:solidFill>
                              <a:latin typeface="Cambria Math"/>
                            </a:rPr>
                            <m:t>𝑚</m:t>
                          </m:r>
                        </m:e>
                        <m:sup>
                          <m:r>
                            <a:rPr lang="en-US" b="0" i="1" smtClean="0">
                              <a:solidFill>
                                <a:schemeClr val="tx1"/>
                              </a:solidFill>
                              <a:latin typeface="Cambria Math"/>
                            </a:rPr>
                            <m:t>4</m:t>
                          </m:r>
                        </m:sup>
                      </m:sSup>
                      <m:r>
                        <a:rPr lang="en-US" b="0" i="1" smtClean="0">
                          <a:solidFill>
                            <a:schemeClr val="tx1"/>
                          </a:solidFill>
                          <a:latin typeface="Cambria Math"/>
                        </a:rPr>
                        <m:t>+2</m:t>
                      </m:r>
                      <m:sSup>
                        <m:sSupPr>
                          <m:ctrlPr>
                            <a:rPr lang="en-US" b="0" i="1" smtClean="0">
                              <a:solidFill>
                                <a:schemeClr val="tx1"/>
                              </a:solidFill>
                              <a:latin typeface="Cambria Math"/>
                            </a:rPr>
                          </m:ctrlPr>
                        </m:sSupPr>
                        <m:e>
                          <m:r>
                            <a:rPr lang="en-US" b="0" i="1" smtClean="0">
                              <a:solidFill>
                                <a:schemeClr val="tx1"/>
                              </a:solidFill>
                              <a:latin typeface="Cambria Math"/>
                            </a:rPr>
                            <m:t>𝑚</m:t>
                          </m:r>
                        </m:e>
                        <m:sup>
                          <m:r>
                            <a:rPr lang="en-US" b="0" i="1" smtClean="0">
                              <a:solidFill>
                                <a:schemeClr val="tx1"/>
                              </a:solidFill>
                              <a:latin typeface="Cambria Math"/>
                            </a:rPr>
                            <m:t>2</m:t>
                          </m:r>
                        </m:sup>
                      </m:sSup>
                      <m:sSup>
                        <m:sSupPr>
                          <m:ctrlPr>
                            <a:rPr lang="en-US" b="0" i="1" smtClean="0">
                              <a:solidFill>
                                <a:schemeClr val="tx1"/>
                              </a:solidFill>
                              <a:latin typeface="Cambria Math"/>
                            </a:rPr>
                          </m:ctrlPr>
                        </m:sSupPr>
                        <m:e>
                          <m:r>
                            <a:rPr lang="en-US" b="0" i="1" smtClean="0">
                              <a:solidFill>
                                <a:schemeClr val="tx1"/>
                              </a:solidFill>
                              <a:latin typeface="Cambria Math"/>
                            </a:rPr>
                            <m:t>𝑛</m:t>
                          </m:r>
                        </m:e>
                        <m:sup>
                          <m:r>
                            <a:rPr lang="en-US" b="0" i="1" smtClean="0">
                              <a:solidFill>
                                <a:schemeClr val="tx1"/>
                              </a:solidFill>
                              <a:latin typeface="Cambria Math"/>
                            </a:rPr>
                            <m:t>2</m:t>
                          </m:r>
                        </m:sup>
                      </m:sSup>
                      <m:r>
                        <a:rPr lang="en-US" b="0" i="1" smtClean="0">
                          <a:solidFill>
                            <a:schemeClr val="tx1"/>
                          </a:solidFill>
                          <a:latin typeface="Cambria Math"/>
                        </a:rPr>
                        <m:t>+</m:t>
                      </m:r>
                      <m:sSup>
                        <m:sSupPr>
                          <m:ctrlPr>
                            <a:rPr lang="en-US" b="0" i="1" smtClean="0">
                              <a:solidFill>
                                <a:schemeClr val="tx1"/>
                              </a:solidFill>
                              <a:latin typeface="Cambria Math"/>
                            </a:rPr>
                          </m:ctrlPr>
                        </m:sSupPr>
                        <m:e>
                          <m:r>
                            <a:rPr lang="en-US" b="0" i="1" smtClean="0">
                              <a:solidFill>
                                <a:schemeClr val="tx1"/>
                              </a:solidFill>
                              <a:latin typeface="Cambria Math"/>
                            </a:rPr>
                            <m:t>𝑛</m:t>
                          </m:r>
                        </m:e>
                        <m:sup>
                          <m:r>
                            <a:rPr lang="en-US" b="0" i="1" smtClean="0">
                              <a:solidFill>
                                <a:schemeClr val="tx1"/>
                              </a:solidFill>
                              <a:latin typeface="Cambria Math"/>
                            </a:rPr>
                            <m:t>4</m:t>
                          </m:r>
                        </m:sup>
                      </m:sSup>
                    </m:oMath>
                  </m:oMathPara>
                </a14:m>
                <a:endParaRPr lang="en-US" dirty="0" smtClean="0">
                  <a:solidFill>
                    <a:schemeClr val="tx1"/>
                  </a:solidFill>
                </a:endParaRPr>
              </a:p>
              <a:p>
                <a:pPr algn="l"/>
                <a:endParaRPr lang="en-US" i="1" dirty="0" smtClean="0">
                  <a:solidFill>
                    <a:schemeClr val="tx1"/>
                  </a:solidFill>
                  <a:latin typeface="Cambria Math"/>
                </a:endParaRPr>
              </a:p>
              <a:p>
                <a:pPr algn="l"/>
                <a14:m>
                  <m:oMathPara xmlns:m="http://schemas.openxmlformats.org/officeDocument/2006/math">
                    <m:oMathParaPr>
                      <m:jc m:val="centerGroup"/>
                    </m:oMathParaPr>
                    <m:oMath xmlns:m="http://schemas.openxmlformats.org/officeDocument/2006/math">
                      <m:sSup>
                        <m:sSupPr>
                          <m:ctrlPr>
                            <a:rPr lang="en-US" i="1">
                              <a:solidFill>
                                <a:schemeClr val="tx1"/>
                              </a:solidFill>
                              <a:latin typeface="Cambria Math"/>
                            </a:rPr>
                          </m:ctrlPr>
                        </m:sSupPr>
                        <m:e>
                          <m:r>
                            <a:rPr lang="en-US" i="1">
                              <a:solidFill>
                                <a:schemeClr val="tx1"/>
                              </a:solidFill>
                              <a:latin typeface="Cambria Math"/>
                            </a:rPr>
                            <m:t>(</m:t>
                          </m:r>
                          <m:sSup>
                            <m:sSupPr>
                              <m:ctrlPr>
                                <a:rPr lang="en-US" i="1">
                                  <a:solidFill>
                                    <a:schemeClr val="tx1"/>
                                  </a:solidFill>
                                  <a:latin typeface="Cambria Math"/>
                                </a:rPr>
                              </m:ctrlPr>
                            </m:sSupPr>
                            <m:e>
                              <m:r>
                                <a:rPr lang="en-US" i="1">
                                  <a:solidFill>
                                    <a:schemeClr val="tx1"/>
                                  </a:solidFill>
                                  <a:latin typeface="Cambria Math"/>
                                </a:rPr>
                                <m:t>𝑚</m:t>
                              </m:r>
                            </m:e>
                            <m:sup>
                              <m:r>
                                <a:rPr lang="en-US" i="1">
                                  <a:solidFill>
                                    <a:schemeClr val="tx1"/>
                                  </a:solidFill>
                                  <a:latin typeface="Cambria Math"/>
                                </a:rPr>
                                <m:t>2</m:t>
                              </m:r>
                            </m:sup>
                          </m:sSup>
                          <m:r>
                            <a:rPr lang="en-US" i="1">
                              <a:solidFill>
                                <a:schemeClr val="tx1"/>
                              </a:solidFill>
                              <a:latin typeface="Cambria Math"/>
                            </a:rPr>
                            <m:t>−</m:t>
                          </m:r>
                          <m:sSup>
                            <m:sSupPr>
                              <m:ctrlPr>
                                <a:rPr lang="en-US" i="1">
                                  <a:solidFill>
                                    <a:schemeClr val="tx1"/>
                                  </a:solidFill>
                                  <a:latin typeface="Cambria Math"/>
                                </a:rPr>
                              </m:ctrlPr>
                            </m:sSupPr>
                            <m:e>
                              <m:r>
                                <a:rPr lang="en-US" i="1">
                                  <a:solidFill>
                                    <a:schemeClr val="tx1"/>
                                  </a:solidFill>
                                  <a:latin typeface="Cambria Math"/>
                                </a:rPr>
                                <m:t>𝑛</m:t>
                              </m:r>
                            </m:e>
                            <m:sup>
                              <m:r>
                                <a:rPr lang="en-US" i="1">
                                  <a:solidFill>
                                    <a:schemeClr val="tx1"/>
                                  </a:solidFill>
                                  <a:latin typeface="Cambria Math"/>
                                </a:rPr>
                                <m:t>2</m:t>
                              </m:r>
                            </m:sup>
                          </m:sSup>
                          <m:r>
                            <a:rPr lang="en-US" i="1">
                              <a:solidFill>
                                <a:schemeClr val="tx1"/>
                              </a:solidFill>
                              <a:latin typeface="Cambria Math"/>
                            </a:rPr>
                            <m:t>)</m:t>
                          </m:r>
                        </m:e>
                        <m:sup>
                          <m:r>
                            <a:rPr lang="en-US" i="1">
                              <a:solidFill>
                                <a:schemeClr val="tx1"/>
                              </a:solidFill>
                              <a:latin typeface="Cambria Math"/>
                            </a:rPr>
                            <m:t>2</m:t>
                          </m:r>
                        </m:sup>
                      </m:sSup>
                      <m:r>
                        <a:rPr lang="en-US" i="1">
                          <a:solidFill>
                            <a:schemeClr val="tx1"/>
                          </a:solidFill>
                          <a:latin typeface="Cambria Math"/>
                        </a:rPr>
                        <m:t>+</m:t>
                      </m:r>
                      <m:sSup>
                        <m:sSupPr>
                          <m:ctrlPr>
                            <a:rPr lang="en-US" i="1">
                              <a:solidFill>
                                <a:schemeClr val="tx1"/>
                              </a:solidFill>
                              <a:latin typeface="Cambria Math"/>
                            </a:rPr>
                          </m:ctrlPr>
                        </m:sSupPr>
                        <m:e>
                          <m:r>
                            <a:rPr lang="en-US" i="1">
                              <a:solidFill>
                                <a:schemeClr val="tx1"/>
                              </a:solidFill>
                              <a:latin typeface="Cambria Math"/>
                            </a:rPr>
                            <m:t>(2</m:t>
                          </m:r>
                          <m:r>
                            <a:rPr lang="en-US" i="1">
                              <a:solidFill>
                                <a:schemeClr val="tx1"/>
                              </a:solidFill>
                              <a:latin typeface="Cambria Math"/>
                            </a:rPr>
                            <m:t>𝑚𝑛</m:t>
                          </m:r>
                          <m:r>
                            <a:rPr lang="en-US" i="1">
                              <a:solidFill>
                                <a:schemeClr val="tx1"/>
                              </a:solidFill>
                              <a:latin typeface="Cambria Math"/>
                            </a:rPr>
                            <m:t>)</m:t>
                          </m:r>
                        </m:e>
                        <m:sup>
                          <m:r>
                            <a:rPr lang="en-US" i="1">
                              <a:solidFill>
                                <a:schemeClr val="tx1"/>
                              </a:solidFill>
                              <a:latin typeface="Cambria Math"/>
                            </a:rPr>
                            <m:t>2</m:t>
                          </m:r>
                        </m:sup>
                      </m:sSup>
                      <m:r>
                        <a:rPr lang="en-US" b="0" i="1" smtClean="0">
                          <a:solidFill>
                            <a:schemeClr val="tx1"/>
                          </a:solidFill>
                          <a:latin typeface="Cambria Math"/>
                        </a:rPr>
                        <m:t>=</m:t>
                      </m:r>
                      <m:sSup>
                        <m:sSupPr>
                          <m:ctrlPr>
                            <a:rPr lang="en-US" b="0" i="1" smtClean="0">
                              <a:solidFill>
                                <a:schemeClr val="tx1"/>
                              </a:solidFill>
                              <a:latin typeface="Cambria Math"/>
                            </a:rPr>
                          </m:ctrlPr>
                        </m:sSupPr>
                        <m:e>
                          <m:r>
                            <a:rPr lang="en-US" b="0" i="1" smtClean="0">
                              <a:solidFill>
                                <a:schemeClr val="tx1"/>
                              </a:solidFill>
                              <a:latin typeface="Cambria Math"/>
                            </a:rPr>
                            <m:t>𝑚</m:t>
                          </m:r>
                        </m:e>
                        <m:sup>
                          <m:r>
                            <a:rPr lang="en-US" b="0" i="1" smtClean="0">
                              <a:solidFill>
                                <a:schemeClr val="tx1"/>
                              </a:solidFill>
                              <a:latin typeface="Cambria Math"/>
                            </a:rPr>
                            <m:t>4</m:t>
                          </m:r>
                        </m:sup>
                      </m:sSup>
                      <m:r>
                        <a:rPr lang="en-US" b="0" i="1" smtClean="0">
                          <a:solidFill>
                            <a:schemeClr val="tx1"/>
                          </a:solidFill>
                          <a:latin typeface="Cambria Math"/>
                        </a:rPr>
                        <m:t>−2</m:t>
                      </m:r>
                      <m:sSup>
                        <m:sSupPr>
                          <m:ctrlPr>
                            <a:rPr lang="en-US" b="0" i="1" smtClean="0">
                              <a:solidFill>
                                <a:schemeClr val="tx1"/>
                              </a:solidFill>
                              <a:latin typeface="Cambria Math"/>
                            </a:rPr>
                          </m:ctrlPr>
                        </m:sSupPr>
                        <m:e>
                          <m:r>
                            <a:rPr lang="en-US" b="0" i="1" smtClean="0">
                              <a:solidFill>
                                <a:schemeClr val="tx1"/>
                              </a:solidFill>
                              <a:latin typeface="Cambria Math"/>
                            </a:rPr>
                            <m:t>𝑚</m:t>
                          </m:r>
                        </m:e>
                        <m:sup>
                          <m:r>
                            <a:rPr lang="en-US" b="0" i="1" smtClean="0">
                              <a:solidFill>
                                <a:schemeClr val="tx1"/>
                              </a:solidFill>
                              <a:latin typeface="Cambria Math"/>
                            </a:rPr>
                            <m:t>2</m:t>
                          </m:r>
                        </m:sup>
                      </m:sSup>
                      <m:sSup>
                        <m:sSupPr>
                          <m:ctrlPr>
                            <a:rPr lang="en-US" b="0" i="1" smtClean="0">
                              <a:solidFill>
                                <a:schemeClr val="tx1"/>
                              </a:solidFill>
                              <a:latin typeface="Cambria Math"/>
                            </a:rPr>
                          </m:ctrlPr>
                        </m:sSupPr>
                        <m:e>
                          <m:r>
                            <a:rPr lang="en-US" b="0" i="1" smtClean="0">
                              <a:solidFill>
                                <a:schemeClr val="tx1"/>
                              </a:solidFill>
                              <a:latin typeface="Cambria Math"/>
                            </a:rPr>
                            <m:t>𝑛</m:t>
                          </m:r>
                        </m:e>
                        <m:sup>
                          <m:r>
                            <a:rPr lang="en-US" b="0" i="1" smtClean="0">
                              <a:solidFill>
                                <a:schemeClr val="tx1"/>
                              </a:solidFill>
                              <a:latin typeface="Cambria Math"/>
                            </a:rPr>
                            <m:t>2</m:t>
                          </m:r>
                        </m:sup>
                      </m:sSup>
                      <m:r>
                        <a:rPr lang="en-US" b="0" i="1" smtClean="0">
                          <a:solidFill>
                            <a:schemeClr val="tx1"/>
                          </a:solidFill>
                          <a:latin typeface="Cambria Math"/>
                        </a:rPr>
                        <m:t>+</m:t>
                      </m:r>
                      <m:sSup>
                        <m:sSupPr>
                          <m:ctrlPr>
                            <a:rPr lang="en-US" b="0" i="1" smtClean="0">
                              <a:solidFill>
                                <a:schemeClr val="tx1"/>
                              </a:solidFill>
                              <a:latin typeface="Cambria Math"/>
                            </a:rPr>
                          </m:ctrlPr>
                        </m:sSupPr>
                        <m:e>
                          <m:r>
                            <a:rPr lang="en-US" b="0" i="1" smtClean="0">
                              <a:solidFill>
                                <a:schemeClr val="tx1"/>
                              </a:solidFill>
                              <a:latin typeface="Cambria Math"/>
                            </a:rPr>
                            <m:t>𝑛</m:t>
                          </m:r>
                        </m:e>
                        <m:sup>
                          <m:r>
                            <a:rPr lang="en-US" b="0" i="1" smtClean="0">
                              <a:solidFill>
                                <a:schemeClr val="tx1"/>
                              </a:solidFill>
                              <a:latin typeface="Cambria Math"/>
                            </a:rPr>
                            <m:t>4</m:t>
                          </m:r>
                        </m:sup>
                      </m:sSup>
                      <m:r>
                        <a:rPr lang="en-US" b="0" i="1" smtClean="0">
                          <a:solidFill>
                            <a:schemeClr val="tx1"/>
                          </a:solidFill>
                          <a:latin typeface="Cambria Math"/>
                        </a:rPr>
                        <m:t>+4</m:t>
                      </m:r>
                      <m:sSup>
                        <m:sSupPr>
                          <m:ctrlPr>
                            <a:rPr lang="en-US" b="0" i="1" smtClean="0">
                              <a:solidFill>
                                <a:schemeClr val="tx1"/>
                              </a:solidFill>
                              <a:latin typeface="Cambria Math"/>
                            </a:rPr>
                          </m:ctrlPr>
                        </m:sSupPr>
                        <m:e>
                          <m:r>
                            <a:rPr lang="en-US" b="0" i="1" smtClean="0">
                              <a:solidFill>
                                <a:schemeClr val="tx1"/>
                              </a:solidFill>
                              <a:latin typeface="Cambria Math"/>
                            </a:rPr>
                            <m:t>𝑚</m:t>
                          </m:r>
                        </m:e>
                        <m:sup>
                          <m:r>
                            <a:rPr lang="en-US" b="0" i="1" smtClean="0">
                              <a:solidFill>
                                <a:schemeClr val="tx1"/>
                              </a:solidFill>
                              <a:latin typeface="Cambria Math"/>
                            </a:rPr>
                            <m:t>2</m:t>
                          </m:r>
                        </m:sup>
                      </m:sSup>
                      <m:sSup>
                        <m:sSupPr>
                          <m:ctrlPr>
                            <a:rPr lang="en-US" b="0" i="1" smtClean="0">
                              <a:solidFill>
                                <a:schemeClr val="tx1"/>
                              </a:solidFill>
                              <a:latin typeface="Cambria Math"/>
                            </a:rPr>
                          </m:ctrlPr>
                        </m:sSupPr>
                        <m:e>
                          <m:r>
                            <a:rPr lang="en-US" b="0" i="1" smtClean="0">
                              <a:solidFill>
                                <a:schemeClr val="tx1"/>
                              </a:solidFill>
                              <a:latin typeface="Cambria Math"/>
                            </a:rPr>
                            <m:t>𝑛</m:t>
                          </m:r>
                        </m:e>
                        <m:sup>
                          <m:r>
                            <a:rPr lang="en-US" b="0" i="1" smtClean="0">
                              <a:solidFill>
                                <a:schemeClr val="tx1"/>
                              </a:solidFill>
                              <a:latin typeface="Cambria Math"/>
                            </a:rPr>
                            <m:t>2</m:t>
                          </m:r>
                        </m:sup>
                      </m:sSup>
                    </m:oMath>
                  </m:oMathPara>
                </a14:m>
                <a:endParaRPr lang="en-US" b="0" dirty="0" smtClean="0">
                  <a:solidFill>
                    <a:schemeClr val="tx1"/>
                  </a:solidFill>
                </a:endParaRPr>
              </a:p>
              <a:p>
                <a:pPr algn="l"/>
                <a14:m>
                  <m:oMathPara xmlns:m="http://schemas.openxmlformats.org/officeDocument/2006/math">
                    <m:oMathParaPr>
                      <m:jc m:val="centerGroup"/>
                    </m:oMathParaPr>
                    <m:oMath xmlns:m="http://schemas.openxmlformats.org/officeDocument/2006/math">
                      <m:r>
                        <a:rPr lang="en-US" i="1">
                          <a:solidFill>
                            <a:schemeClr val="tx1"/>
                          </a:solidFill>
                          <a:latin typeface="Cambria Math"/>
                        </a:rPr>
                        <m:t>=</m:t>
                      </m:r>
                      <m:sSup>
                        <m:sSupPr>
                          <m:ctrlPr>
                            <a:rPr lang="en-US" i="1">
                              <a:solidFill>
                                <a:schemeClr val="tx1"/>
                              </a:solidFill>
                              <a:latin typeface="Cambria Math"/>
                            </a:rPr>
                          </m:ctrlPr>
                        </m:sSupPr>
                        <m:e>
                          <m:r>
                            <a:rPr lang="en-US" i="1">
                              <a:solidFill>
                                <a:schemeClr val="tx1"/>
                              </a:solidFill>
                              <a:latin typeface="Cambria Math"/>
                            </a:rPr>
                            <m:t>𝑚</m:t>
                          </m:r>
                        </m:e>
                        <m:sup>
                          <m:r>
                            <a:rPr lang="en-US" i="1">
                              <a:solidFill>
                                <a:schemeClr val="tx1"/>
                              </a:solidFill>
                              <a:latin typeface="Cambria Math"/>
                            </a:rPr>
                            <m:t>4</m:t>
                          </m:r>
                        </m:sup>
                      </m:sSup>
                      <m:r>
                        <a:rPr lang="en-US" i="1">
                          <a:solidFill>
                            <a:schemeClr val="tx1"/>
                          </a:solidFill>
                          <a:latin typeface="Cambria Math"/>
                        </a:rPr>
                        <m:t>+2</m:t>
                      </m:r>
                      <m:sSup>
                        <m:sSupPr>
                          <m:ctrlPr>
                            <a:rPr lang="en-US" i="1">
                              <a:solidFill>
                                <a:schemeClr val="tx1"/>
                              </a:solidFill>
                              <a:latin typeface="Cambria Math"/>
                            </a:rPr>
                          </m:ctrlPr>
                        </m:sSupPr>
                        <m:e>
                          <m:r>
                            <a:rPr lang="en-US" i="1">
                              <a:solidFill>
                                <a:schemeClr val="tx1"/>
                              </a:solidFill>
                              <a:latin typeface="Cambria Math"/>
                            </a:rPr>
                            <m:t>𝑚</m:t>
                          </m:r>
                        </m:e>
                        <m:sup>
                          <m:r>
                            <a:rPr lang="en-US" i="1">
                              <a:solidFill>
                                <a:schemeClr val="tx1"/>
                              </a:solidFill>
                              <a:latin typeface="Cambria Math"/>
                            </a:rPr>
                            <m:t>2</m:t>
                          </m:r>
                        </m:sup>
                      </m:sSup>
                      <m:sSup>
                        <m:sSupPr>
                          <m:ctrlPr>
                            <a:rPr lang="en-US" i="1">
                              <a:solidFill>
                                <a:schemeClr val="tx1"/>
                              </a:solidFill>
                              <a:latin typeface="Cambria Math"/>
                            </a:rPr>
                          </m:ctrlPr>
                        </m:sSupPr>
                        <m:e>
                          <m:r>
                            <a:rPr lang="en-US" i="1">
                              <a:solidFill>
                                <a:schemeClr val="tx1"/>
                              </a:solidFill>
                              <a:latin typeface="Cambria Math"/>
                            </a:rPr>
                            <m:t>𝑛</m:t>
                          </m:r>
                        </m:e>
                        <m:sup>
                          <m:r>
                            <a:rPr lang="en-US" i="1">
                              <a:solidFill>
                                <a:schemeClr val="tx1"/>
                              </a:solidFill>
                              <a:latin typeface="Cambria Math"/>
                            </a:rPr>
                            <m:t>2</m:t>
                          </m:r>
                        </m:sup>
                      </m:sSup>
                      <m:r>
                        <a:rPr lang="en-US" i="1">
                          <a:solidFill>
                            <a:schemeClr val="tx1"/>
                          </a:solidFill>
                          <a:latin typeface="Cambria Math"/>
                        </a:rPr>
                        <m:t>+</m:t>
                      </m:r>
                      <m:sSup>
                        <m:sSupPr>
                          <m:ctrlPr>
                            <a:rPr lang="en-US" i="1">
                              <a:solidFill>
                                <a:schemeClr val="tx1"/>
                              </a:solidFill>
                              <a:latin typeface="Cambria Math"/>
                            </a:rPr>
                          </m:ctrlPr>
                        </m:sSupPr>
                        <m:e>
                          <m:r>
                            <a:rPr lang="en-US" i="1">
                              <a:solidFill>
                                <a:schemeClr val="tx1"/>
                              </a:solidFill>
                              <a:latin typeface="Cambria Math"/>
                            </a:rPr>
                            <m:t>𝑛</m:t>
                          </m:r>
                        </m:e>
                        <m:sup>
                          <m:r>
                            <a:rPr lang="en-US" i="1">
                              <a:solidFill>
                                <a:schemeClr val="tx1"/>
                              </a:solidFill>
                              <a:latin typeface="Cambria Math"/>
                            </a:rPr>
                            <m:t>4</m:t>
                          </m:r>
                        </m:sup>
                      </m:sSup>
                    </m:oMath>
                  </m:oMathPara>
                </a14:m>
                <a:endParaRPr lang="en-US" dirty="0" smtClean="0">
                  <a:solidFill>
                    <a:schemeClr val="tx1"/>
                  </a:solidFill>
                </a:endParaRPr>
              </a:p>
              <a:p>
                <a:pPr algn="l"/>
                <a:endParaRPr lang="en-US" dirty="0">
                  <a:solidFill>
                    <a:schemeClr val="tx1"/>
                  </a:solidFill>
                </a:endParaRPr>
              </a:p>
            </p:txBody>
          </p:sp>
        </mc:Choice>
        <mc:Fallback xmlns="">
          <p:sp>
            <p:nvSpPr>
              <p:cNvPr id="5" name="Subtitle 4"/>
              <p:cNvSpPr>
                <a:spLocks noGrp="1" noRot="1" noChangeAspect="1" noMove="1" noResize="1" noEditPoints="1" noAdjustHandles="1" noChangeArrowheads="1" noChangeShapeType="1" noTextEdit="1"/>
              </p:cNvSpPr>
              <p:nvPr>
                <p:ph type="subTitle" idx="1"/>
              </p:nvPr>
            </p:nvSpPr>
            <p:spPr>
              <a:xfrm>
                <a:off x="457200" y="1447800"/>
                <a:ext cx="8153400" cy="4191000"/>
              </a:xfrm>
              <a:blipFill rotWithShape="1">
                <a:blip r:embed="rId4"/>
                <a:stretch>
                  <a:fillRect l="-1868" t="-1892"/>
                </a:stretch>
              </a:blipFill>
            </p:spPr>
            <p:txBody>
              <a:bodyPr/>
              <a:lstStyle/>
              <a:p>
                <a:r>
                  <a:rPr lang="en-US">
                    <a:noFill/>
                  </a:rPr>
                  <a:t> </a:t>
                </a:r>
              </a:p>
            </p:txBody>
          </p:sp>
        </mc:Fallback>
      </mc:AlternateContent>
      <p:sp>
        <p:nvSpPr>
          <p:cNvPr id="6" name="TextBox 5"/>
          <p:cNvSpPr txBox="1"/>
          <p:nvPr/>
        </p:nvSpPr>
        <p:spPr>
          <a:xfrm>
            <a:off x="228600" y="5712023"/>
            <a:ext cx="5117748" cy="307777"/>
          </a:xfrm>
          <a:prstGeom prst="rect">
            <a:avLst/>
          </a:prstGeom>
          <a:noFill/>
        </p:spPr>
        <p:txBody>
          <a:bodyPr wrap="none" rtlCol="0">
            <a:spAutoFit/>
          </a:bodyPr>
          <a:lstStyle/>
          <a:p>
            <a:r>
              <a:rPr lang="en-US" sz="1400" dirty="0" smtClean="0"/>
              <a:t>Adapted from </a:t>
            </a:r>
            <a:r>
              <a:rPr lang="en-US" sz="1400" i="1" dirty="0" smtClean="0"/>
              <a:t>Illustrative Mathematics</a:t>
            </a:r>
            <a:r>
              <a:rPr lang="en-US" sz="1400" dirty="0" smtClean="0"/>
              <a:t> A-APR Trina’s Triangles</a:t>
            </a:r>
            <a:endParaRPr lang="en-US" sz="1400" dirty="0"/>
          </a:p>
        </p:txBody>
      </p:sp>
    </p:spTree>
    <p:extLst>
      <p:ext uri="{BB962C8B-B14F-4D97-AF65-F5344CB8AC3E}">
        <p14:creationId xmlns:p14="http://schemas.microsoft.com/office/powerpoint/2010/main" val="68004718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543800" y="1524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905000" y="304801"/>
            <a:ext cx="5334000" cy="990599"/>
          </a:xfrm>
          <a:solidFill>
            <a:schemeClr val="bg2">
              <a:lumMod val="75000"/>
            </a:schemeClr>
          </a:solidFill>
          <a:scene3d>
            <a:camera prst="orthographicFront"/>
            <a:lightRig rig="threePt" dir="t"/>
          </a:scene3d>
          <a:sp3d prstMaterial="metal">
            <a:bevelT w="165100" prst="coolSlant"/>
          </a:sp3d>
        </p:spPr>
        <p:txBody>
          <a:bodyPr>
            <a:sp3d extrusionH="57150">
              <a:bevelT w="38100" h="38100" prst="relaxedInset"/>
            </a:sp3d>
          </a:bodyPr>
          <a:lstStyle/>
          <a:p>
            <a:r>
              <a:rPr lang="en-US" dirty="0" smtClean="0"/>
              <a:t>Activate your Brain </a:t>
            </a:r>
            <a:endParaRPr lang="en-US" dirty="0"/>
          </a:p>
        </p:txBody>
      </p:sp>
      <mc:AlternateContent xmlns:mc="http://schemas.openxmlformats.org/markup-compatibility/2006">
        <mc:Choice xmlns:a14="http://schemas.microsoft.com/office/drawing/2010/main" Requires="a14">
          <p:sp>
            <p:nvSpPr>
              <p:cNvPr id="5" name="Subtitle 4"/>
              <p:cNvSpPr>
                <a:spLocks noGrp="1"/>
              </p:cNvSpPr>
              <p:nvPr>
                <p:ph type="subTitle" idx="1"/>
              </p:nvPr>
            </p:nvSpPr>
            <p:spPr>
              <a:xfrm>
                <a:off x="457200" y="1447800"/>
                <a:ext cx="8153400" cy="4191000"/>
              </a:xfrm>
            </p:spPr>
            <p:txBody>
              <a:bodyPr/>
              <a:lstStyle/>
              <a:p>
                <a:pPr algn="l"/>
                <a:r>
                  <a:rPr lang="en-US" sz="2800" dirty="0" smtClean="0">
                    <a:solidFill>
                      <a:schemeClr val="tx1"/>
                    </a:solidFill>
                  </a:rPr>
                  <a:t>“Pick any two </a:t>
                </a:r>
                <a:r>
                  <a:rPr lang="en-US" sz="2800" i="1" dirty="0" smtClean="0">
                    <a:solidFill>
                      <a:schemeClr val="tx1"/>
                    </a:solidFill>
                  </a:rPr>
                  <a:t>positive</a:t>
                </a:r>
                <a:r>
                  <a:rPr lang="en-US" sz="2800" dirty="0" smtClean="0">
                    <a:solidFill>
                      <a:schemeClr val="tx1"/>
                    </a:solidFill>
                  </a:rPr>
                  <a:t> integers</a:t>
                </a:r>
                <a:r>
                  <a:rPr lang="en-US" sz="2800" dirty="0" smtClean="0">
                    <a:solidFill>
                      <a:schemeClr val="tx1"/>
                    </a:solidFill>
                  </a:rPr>
                  <a:t>, </a:t>
                </a:r>
                <a:r>
                  <a:rPr lang="en-US" sz="2800" i="1" dirty="0">
                    <a:solidFill>
                      <a:schemeClr val="tx1"/>
                    </a:solidFill>
                  </a:rPr>
                  <a:t>in which one integer </a:t>
                </a:r>
                <a:r>
                  <a:rPr lang="en-US" sz="2800" i="1" dirty="0" smtClean="0">
                    <a:solidFill>
                      <a:schemeClr val="tx1"/>
                    </a:solidFill>
                  </a:rPr>
                  <a:t>is </a:t>
                </a:r>
                <a:r>
                  <a:rPr lang="en-US" sz="2800" i="1" dirty="0">
                    <a:solidFill>
                      <a:schemeClr val="tx1"/>
                    </a:solidFill>
                  </a:rPr>
                  <a:t>greater than the </a:t>
                </a:r>
                <a:r>
                  <a:rPr lang="en-US" sz="2800" i="1" dirty="0" smtClean="0">
                    <a:solidFill>
                      <a:schemeClr val="tx1"/>
                    </a:solidFill>
                  </a:rPr>
                  <a:t>other</a:t>
                </a:r>
                <a:r>
                  <a:rPr lang="en-US" sz="2800" dirty="0" smtClean="0">
                    <a:solidFill>
                      <a:schemeClr val="tx1"/>
                    </a:solidFill>
                  </a:rPr>
                  <a:t>. </a:t>
                </a:r>
                <a:r>
                  <a:rPr lang="en-US" sz="2800" dirty="0">
                    <a:solidFill>
                      <a:schemeClr val="tx1"/>
                    </a:solidFill>
                  </a:rPr>
                  <a:t>Look at the sum of their squares, the </a:t>
                </a:r>
                <a:r>
                  <a:rPr lang="en-US" sz="2800" i="1" dirty="0" smtClean="0">
                    <a:solidFill>
                      <a:schemeClr val="tx1"/>
                    </a:solidFill>
                  </a:rPr>
                  <a:t>positive</a:t>
                </a:r>
                <a:r>
                  <a:rPr lang="en-US" sz="2800" dirty="0" smtClean="0">
                    <a:solidFill>
                      <a:schemeClr val="tx1"/>
                    </a:solidFill>
                  </a:rPr>
                  <a:t> difference </a:t>
                </a:r>
                <a:r>
                  <a:rPr lang="en-US" sz="2800" dirty="0">
                    <a:solidFill>
                      <a:schemeClr val="tx1"/>
                    </a:solidFill>
                  </a:rPr>
                  <a:t>of their squares, and twice the product of the two integers you chose. Those three </a:t>
                </a:r>
                <a:r>
                  <a:rPr lang="en-US" sz="2800" dirty="0" smtClean="0">
                    <a:solidFill>
                      <a:schemeClr val="tx1"/>
                    </a:solidFill>
                  </a:rPr>
                  <a:t>numbers </a:t>
                </a:r>
                <a:r>
                  <a:rPr lang="en-US" sz="2800" dirty="0">
                    <a:solidFill>
                      <a:schemeClr val="tx1"/>
                    </a:solidFill>
                  </a:rPr>
                  <a:t>are the </a:t>
                </a:r>
                <a:r>
                  <a:rPr lang="en-US" sz="2800" i="1" dirty="0" smtClean="0">
                    <a:solidFill>
                      <a:schemeClr val="tx1"/>
                    </a:solidFill>
                  </a:rPr>
                  <a:t>lengths of the </a:t>
                </a:r>
                <a:r>
                  <a:rPr lang="en-US" sz="2800" dirty="0" smtClean="0">
                    <a:solidFill>
                      <a:schemeClr val="tx1"/>
                    </a:solidFill>
                  </a:rPr>
                  <a:t>sides </a:t>
                </a:r>
                <a:r>
                  <a:rPr lang="en-US" sz="2800" dirty="0">
                    <a:solidFill>
                      <a:schemeClr val="tx1"/>
                    </a:solidFill>
                  </a:rPr>
                  <a:t>of a right triangle</a:t>
                </a:r>
                <a:r>
                  <a:rPr lang="en-US" sz="2800" dirty="0" smtClean="0">
                    <a:solidFill>
                      <a:schemeClr val="tx1"/>
                    </a:solidFill>
                  </a:rPr>
                  <a:t>.”</a:t>
                </a:r>
              </a:p>
              <a:p>
                <a:pPr algn="l"/>
                <a:r>
                  <a:rPr lang="en-US" dirty="0" smtClean="0">
                    <a:solidFill>
                      <a:schemeClr val="tx1"/>
                    </a:solidFill>
                  </a:rPr>
                  <a:t>Let </a:t>
                </a:r>
                <a:r>
                  <a:rPr lang="en-US" i="1" dirty="0" smtClean="0">
                    <a:solidFill>
                      <a:schemeClr val="tx1"/>
                    </a:solidFill>
                  </a:rPr>
                  <a:t>m </a:t>
                </a:r>
                <a:r>
                  <a:rPr lang="en-US" dirty="0" smtClean="0">
                    <a:solidFill>
                      <a:schemeClr val="tx1"/>
                    </a:solidFill>
                  </a:rPr>
                  <a:t>and </a:t>
                </a:r>
                <a:r>
                  <a:rPr lang="en-US" i="1" dirty="0" smtClean="0">
                    <a:solidFill>
                      <a:schemeClr val="tx1"/>
                    </a:solidFill>
                  </a:rPr>
                  <a:t>n</a:t>
                </a:r>
                <a:r>
                  <a:rPr lang="en-US" dirty="0" smtClean="0">
                    <a:solidFill>
                      <a:schemeClr val="tx1"/>
                    </a:solidFill>
                  </a:rPr>
                  <a:t> be our positive integers.</a:t>
                </a:r>
              </a:p>
              <a:p>
                <a:pPr algn="l"/>
                <a:r>
                  <a:rPr lang="en-US" dirty="0" smtClean="0">
                    <a:solidFill>
                      <a:schemeClr val="tx1"/>
                    </a:solidFill>
                  </a:rPr>
                  <a:t>Therefore: </a:t>
                </a:r>
                <a14:m>
                  <m:oMath xmlns:m="http://schemas.openxmlformats.org/officeDocument/2006/math">
                    <m:sSup>
                      <m:sSupPr>
                        <m:ctrlPr>
                          <a:rPr lang="en-US" i="1" smtClean="0">
                            <a:solidFill>
                              <a:schemeClr val="tx1"/>
                            </a:solidFill>
                            <a:latin typeface="Cambria Math"/>
                          </a:rPr>
                        </m:ctrlPr>
                      </m:sSupPr>
                      <m:e>
                        <m:r>
                          <a:rPr lang="en-US" b="0" i="1" smtClean="0">
                            <a:solidFill>
                              <a:schemeClr val="tx1"/>
                            </a:solidFill>
                            <a:latin typeface="Cambria Math"/>
                          </a:rPr>
                          <m:t>(</m:t>
                        </m:r>
                        <m:sSup>
                          <m:sSupPr>
                            <m:ctrlPr>
                              <a:rPr lang="en-US" b="0" i="1" smtClean="0">
                                <a:solidFill>
                                  <a:schemeClr val="tx1"/>
                                </a:solidFill>
                                <a:latin typeface="Cambria Math"/>
                              </a:rPr>
                            </m:ctrlPr>
                          </m:sSupPr>
                          <m:e>
                            <m:r>
                              <a:rPr lang="en-US" b="0" i="1" smtClean="0">
                                <a:solidFill>
                                  <a:schemeClr val="tx1"/>
                                </a:solidFill>
                                <a:latin typeface="Cambria Math"/>
                              </a:rPr>
                              <m:t>𝑚</m:t>
                            </m:r>
                          </m:e>
                          <m:sup>
                            <m:r>
                              <a:rPr lang="en-US" b="0" i="1" smtClean="0">
                                <a:solidFill>
                                  <a:schemeClr val="tx1"/>
                                </a:solidFill>
                                <a:latin typeface="Cambria Math"/>
                              </a:rPr>
                              <m:t>2</m:t>
                            </m:r>
                          </m:sup>
                        </m:sSup>
                        <m:r>
                          <a:rPr lang="en-US" b="0" i="1" smtClean="0">
                            <a:solidFill>
                              <a:schemeClr val="tx1"/>
                            </a:solidFill>
                            <a:latin typeface="Cambria Math"/>
                          </a:rPr>
                          <m:t>+</m:t>
                        </m:r>
                        <m:sSup>
                          <m:sSupPr>
                            <m:ctrlPr>
                              <a:rPr lang="en-US" b="0" i="1" smtClean="0">
                                <a:solidFill>
                                  <a:schemeClr val="tx1"/>
                                </a:solidFill>
                                <a:latin typeface="Cambria Math"/>
                              </a:rPr>
                            </m:ctrlPr>
                          </m:sSupPr>
                          <m:e>
                            <m:r>
                              <a:rPr lang="en-US" b="0" i="1" smtClean="0">
                                <a:solidFill>
                                  <a:schemeClr val="tx1"/>
                                </a:solidFill>
                                <a:latin typeface="Cambria Math"/>
                              </a:rPr>
                              <m:t>𝑛</m:t>
                            </m:r>
                          </m:e>
                          <m:sup>
                            <m:r>
                              <a:rPr lang="en-US" b="0" i="1" smtClean="0">
                                <a:solidFill>
                                  <a:schemeClr val="tx1"/>
                                </a:solidFill>
                                <a:latin typeface="Cambria Math"/>
                              </a:rPr>
                              <m:t>2</m:t>
                            </m:r>
                          </m:sup>
                        </m:sSup>
                        <m:r>
                          <a:rPr lang="en-US" b="0" i="1" smtClean="0">
                            <a:solidFill>
                              <a:schemeClr val="tx1"/>
                            </a:solidFill>
                            <a:latin typeface="Cambria Math"/>
                          </a:rPr>
                          <m:t>)</m:t>
                        </m:r>
                      </m:e>
                      <m:sup>
                        <m:r>
                          <a:rPr lang="en-US" b="0" i="1" smtClean="0">
                            <a:solidFill>
                              <a:schemeClr val="tx1"/>
                            </a:solidFill>
                            <a:latin typeface="Cambria Math"/>
                          </a:rPr>
                          <m:t>2</m:t>
                        </m:r>
                      </m:sup>
                    </m:sSup>
                    <m:r>
                      <a:rPr lang="en-US" b="0" i="1" smtClean="0">
                        <a:solidFill>
                          <a:schemeClr val="tx1"/>
                        </a:solidFill>
                        <a:latin typeface="Cambria Math"/>
                      </a:rPr>
                      <m:t>=</m:t>
                    </m:r>
                    <m:sSup>
                      <m:sSupPr>
                        <m:ctrlPr>
                          <a:rPr lang="en-US" i="1">
                            <a:solidFill>
                              <a:schemeClr val="tx1"/>
                            </a:solidFill>
                            <a:latin typeface="Cambria Math"/>
                          </a:rPr>
                        </m:ctrlPr>
                      </m:sSupPr>
                      <m:e>
                        <m:r>
                          <a:rPr lang="en-US" i="1">
                            <a:solidFill>
                              <a:schemeClr val="tx1"/>
                            </a:solidFill>
                            <a:latin typeface="Cambria Math"/>
                          </a:rPr>
                          <m:t>(</m:t>
                        </m:r>
                        <m:sSup>
                          <m:sSupPr>
                            <m:ctrlPr>
                              <a:rPr lang="en-US" i="1">
                                <a:solidFill>
                                  <a:schemeClr val="tx1"/>
                                </a:solidFill>
                                <a:latin typeface="Cambria Math"/>
                              </a:rPr>
                            </m:ctrlPr>
                          </m:sSupPr>
                          <m:e>
                            <m:r>
                              <a:rPr lang="en-US" i="1">
                                <a:solidFill>
                                  <a:schemeClr val="tx1"/>
                                </a:solidFill>
                                <a:latin typeface="Cambria Math"/>
                              </a:rPr>
                              <m:t>𝑚</m:t>
                            </m:r>
                          </m:e>
                          <m:sup>
                            <m:r>
                              <a:rPr lang="en-US" i="1">
                                <a:solidFill>
                                  <a:schemeClr val="tx1"/>
                                </a:solidFill>
                                <a:latin typeface="Cambria Math"/>
                              </a:rPr>
                              <m:t>2</m:t>
                            </m:r>
                          </m:sup>
                        </m:sSup>
                        <m:r>
                          <a:rPr lang="en-US" b="0" i="1" smtClean="0">
                            <a:solidFill>
                              <a:schemeClr val="tx1"/>
                            </a:solidFill>
                            <a:latin typeface="Cambria Math"/>
                          </a:rPr>
                          <m:t>−</m:t>
                        </m:r>
                        <m:sSup>
                          <m:sSupPr>
                            <m:ctrlPr>
                              <a:rPr lang="en-US" i="1">
                                <a:solidFill>
                                  <a:schemeClr val="tx1"/>
                                </a:solidFill>
                                <a:latin typeface="Cambria Math"/>
                              </a:rPr>
                            </m:ctrlPr>
                          </m:sSupPr>
                          <m:e>
                            <m:r>
                              <a:rPr lang="en-US" i="1">
                                <a:solidFill>
                                  <a:schemeClr val="tx1"/>
                                </a:solidFill>
                                <a:latin typeface="Cambria Math"/>
                              </a:rPr>
                              <m:t>𝑛</m:t>
                            </m:r>
                          </m:e>
                          <m:sup>
                            <m:r>
                              <a:rPr lang="en-US" i="1">
                                <a:solidFill>
                                  <a:schemeClr val="tx1"/>
                                </a:solidFill>
                                <a:latin typeface="Cambria Math"/>
                              </a:rPr>
                              <m:t>2</m:t>
                            </m:r>
                          </m:sup>
                        </m:sSup>
                        <m:r>
                          <a:rPr lang="en-US" i="1">
                            <a:solidFill>
                              <a:schemeClr val="tx1"/>
                            </a:solidFill>
                            <a:latin typeface="Cambria Math"/>
                          </a:rPr>
                          <m:t>)</m:t>
                        </m:r>
                      </m:e>
                      <m:sup>
                        <m:r>
                          <a:rPr lang="en-US" i="1">
                            <a:solidFill>
                              <a:schemeClr val="tx1"/>
                            </a:solidFill>
                            <a:latin typeface="Cambria Math"/>
                          </a:rPr>
                          <m:t>2</m:t>
                        </m:r>
                      </m:sup>
                    </m:sSup>
                    <m:r>
                      <a:rPr lang="en-US" b="0" i="1" smtClean="0">
                        <a:solidFill>
                          <a:schemeClr val="tx1"/>
                        </a:solidFill>
                        <a:latin typeface="Cambria Math"/>
                      </a:rPr>
                      <m:t>+</m:t>
                    </m:r>
                    <m:sSup>
                      <m:sSupPr>
                        <m:ctrlPr>
                          <a:rPr lang="en-US" b="0" i="1" smtClean="0">
                            <a:solidFill>
                              <a:schemeClr val="tx1"/>
                            </a:solidFill>
                            <a:latin typeface="Cambria Math"/>
                          </a:rPr>
                        </m:ctrlPr>
                      </m:sSupPr>
                      <m:e>
                        <m:r>
                          <a:rPr lang="en-US" b="0" i="1" smtClean="0">
                            <a:solidFill>
                              <a:schemeClr val="tx1"/>
                            </a:solidFill>
                            <a:latin typeface="Cambria Math"/>
                          </a:rPr>
                          <m:t>(2</m:t>
                        </m:r>
                        <m:r>
                          <a:rPr lang="en-US" b="0" i="1" smtClean="0">
                            <a:solidFill>
                              <a:schemeClr val="tx1"/>
                            </a:solidFill>
                            <a:latin typeface="Cambria Math"/>
                          </a:rPr>
                          <m:t>𝑚𝑛</m:t>
                        </m:r>
                        <m:r>
                          <a:rPr lang="en-US" b="0" i="1" smtClean="0">
                            <a:solidFill>
                              <a:schemeClr val="tx1"/>
                            </a:solidFill>
                            <a:latin typeface="Cambria Math"/>
                          </a:rPr>
                          <m:t>)</m:t>
                        </m:r>
                      </m:e>
                      <m:sup>
                        <m:r>
                          <a:rPr lang="en-US" b="0" i="1" smtClean="0">
                            <a:solidFill>
                              <a:schemeClr val="tx1"/>
                            </a:solidFill>
                            <a:latin typeface="Cambria Math"/>
                          </a:rPr>
                          <m:t>2</m:t>
                        </m:r>
                      </m:sup>
                    </m:sSup>
                  </m:oMath>
                </a14:m>
                <a:endParaRPr lang="en-US" dirty="0">
                  <a:solidFill>
                    <a:schemeClr val="tx1"/>
                  </a:solidFill>
                </a:endParaRPr>
              </a:p>
            </p:txBody>
          </p:sp>
        </mc:Choice>
        <mc:Fallback>
          <p:sp>
            <p:nvSpPr>
              <p:cNvPr id="5" name="Subtitle 4"/>
              <p:cNvSpPr>
                <a:spLocks noGrp="1" noRot="1" noChangeAspect="1" noMove="1" noResize="1" noEditPoints="1" noAdjustHandles="1" noChangeArrowheads="1" noChangeShapeType="1" noTextEdit="1"/>
              </p:cNvSpPr>
              <p:nvPr>
                <p:ph type="subTitle" idx="1"/>
              </p:nvPr>
            </p:nvSpPr>
            <p:spPr>
              <a:xfrm>
                <a:off x="457200" y="1447800"/>
                <a:ext cx="8153400" cy="4191000"/>
              </a:xfrm>
              <a:blipFill rotWithShape="1">
                <a:blip r:embed="rId4"/>
                <a:stretch>
                  <a:fillRect l="-1868" t="-1456"/>
                </a:stretch>
              </a:blipFill>
            </p:spPr>
            <p:txBody>
              <a:bodyPr/>
              <a:lstStyle/>
              <a:p>
                <a:r>
                  <a:rPr lang="en-US">
                    <a:noFill/>
                  </a:rPr>
                  <a:t> </a:t>
                </a:r>
              </a:p>
            </p:txBody>
          </p:sp>
        </mc:Fallback>
      </mc:AlternateContent>
      <p:sp>
        <p:nvSpPr>
          <p:cNvPr id="6" name="TextBox 5"/>
          <p:cNvSpPr txBox="1"/>
          <p:nvPr/>
        </p:nvSpPr>
        <p:spPr>
          <a:xfrm>
            <a:off x="228600" y="5712023"/>
            <a:ext cx="5117748" cy="307777"/>
          </a:xfrm>
          <a:prstGeom prst="rect">
            <a:avLst/>
          </a:prstGeom>
          <a:noFill/>
        </p:spPr>
        <p:txBody>
          <a:bodyPr wrap="none" rtlCol="0">
            <a:spAutoFit/>
          </a:bodyPr>
          <a:lstStyle/>
          <a:p>
            <a:r>
              <a:rPr lang="en-US" sz="1400" dirty="0" smtClean="0"/>
              <a:t>Adapted from </a:t>
            </a:r>
            <a:r>
              <a:rPr lang="en-US" sz="1400" i="1" dirty="0" smtClean="0"/>
              <a:t>Illustrative Mathematics</a:t>
            </a:r>
            <a:r>
              <a:rPr lang="en-US" sz="1400" dirty="0" smtClean="0"/>
              <a:t> A-APR Trina’s Triangles</a:t>
            </a:r>
            <a:endParaRPr lang="en-US" sz="1400" dirty="0"/>
          </a:p>
        </p:txBody>
      </p:sp>
    </p:spTree>
    <p:extLst>
      <p:ext uri="{BB962C8B-B14F-4D97-AF65-F5344CB8AC3E}">
        <p14:creationId xmlns:p14="http://schemas.microsoft.com/office/powerpoint/2010/main" val="19916555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1371600"/>
            <a:ext cx="8915400" cy="2362200"/>
          </a:xfrm>
        </p:spPr>
        <p:txBody>
          <a:bodyPr/>
          <a:lstStyle/>
          <a:p>
            <a:pPr lvl="1" algn="l">
              <a:buFont typeface="Arial" pitchFamily="34" charset="0"/>
              <a:buChar char="•"/>
            </a:pPr>
            <a:r>
              <a:rPr lang="en-US" sz="3000" dirty="0">
                <a:solidFill>
                  <a:schemeClr val="tx1"/>
                </a:solidFill>
              </a:rPr>
              <a:t> </a:t>
            </a:r>
            <a:r>
              <a:rPr lang="en-US" sz="3000" dirty="0" smtClean="0">
                <a:solidFill>
                  <a:schemeClr val="tx1"/>
                </a:solidFill>
              </a:rPr>
              <a:t>The big idea of Unit 6</a:t>
            </a:r>
          </a:p>
          <a:p>
            <a:pPr lvl="1" algn="l">
              <a:buFont typeface="Arial" pitchFamily="34" charset="0"/>
              <a:buChar char="•"/>
            </a:pPr>
            <a:r>
              <a:rPr lang="en-US" sz="3000" dirty="0" smtClean="0">
                <a:solidFill>
                  <a:schemeClr val="tx1"/>
                </a:solidFill>
              </a:rPr>
              <a:t>Incorporating SMPs into polynomial functions</a:t>
            </a:r>
            <a:endParaRPr lang="en-US" sz="2600" dirty="0" smtClean="0">
              <a:solidFill>
                <a:schemeClr val="tx1"/>
              </a:solidFill>
            </a:endParaRPr>
          </a:p>
          <a:p>
            <a:pPr lvl="1" algn="l">
              <a:buFont typeface="Arial" pitchFamily="34" charset="0"/>
              <a:buChar char="•"/>
            </a:pPr>
            <a:r>
              <a:rPr lang="en-US" sz="3000" dirty="0" smtClean="0">
                <a:solidFill>
                  <a:schemeClr val="tx1"/>
                </a:solidFill>
              </a:rPr>
              <a:t> Resources</a:t>
            </a:r>
          </a:p>
          <a:p>
            <a:pPr lvl="1" algn="l"/>
            <a:endParaRPr lang="en-US" sz="2400" dirty="0" smtClean="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848600" y="58832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a:spLocks noGrp="1"/>
          </p:cNvSpPr>
          <p:nvPr>
            <p:ph type="ctrTitle"/>
          </p:nvPr>
        </p:nvSpPr>
        <p:spPr>
          <a:xfrm>
            <a:off x="2743200" y="228601"/>
            <a:ext cx="3886200" cy="685799"/>
          </a:xfrm>
          <a:solidFill>
            <a:schemeClr val="bg2">
              <a:lumMod val="75000"/>
            </a:schemeClr>
          </a:solidFill>
          <a:scene3d>
            <a:camera prst="orthographicFront"/>
            <a:lightRig rig="threePt" dir="t"/>
          </a:scene3d>
          <a:sp3d>
            <a:bevelT w="165100" prst="coolSlant"/>
          </a:sp3d>
        </p:spPr>
        <p:txBody>
          <a:bodyPr/>
          <a:lstStyle/>
          <a:p>
            <a:r>
              <a:rPr lang="en-US" dirty="0" smtClean="0">
                <a:latin typeface="Arial Narrow" pitchFamily="34" charset="0"/>
              </a:rPr>
              <a:t>Welcome!</a:t>
            </a:r>
            <a:endParaRPr lang="en-US" dirty="0">
              <a:latin typeface="Arial Narrow" pitchFamily="34" charset="0"/>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10100" y="2895600"/>
            <a:ext cx="4000500" cy="2667000"/>
          </a:xfrm>
          <a:prstGeom prst="rect">
            <a:avLst/>
          </a:prstGeom>
          <a:scene3d>
            <a:camera prst="orthographicFront"/>
            <a:lightRig rig="threePt" dir="t"/>
          </a:scene3d>
          <a:sp3d>
            <a:bevelT w="165100" prst="coolSlant"/>
          </a:sp3d>
        </p:spPr>
      </p:pic>
    </p:spTree>
    <p:extLst>
      <p:ext uri="{BB962C8B-B14F-4D97-AF65-F5344CB8AC3E}">
        <p14:creationId xmlns:p14="http://schemas.microsoft.com/office/powerpoint/2010/main" val="272420151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077200" cy="762000"/>
          </a:xfrm>
          <a:solidFill>
            <a:schemeClr val="bg2">
              <a:lumMod val="75000"/>
            </a:schemeClr>
          </a:solidFill>
          <a:effectLst/>
          <a:scene3d>
            <a:camera prst="orthographicFront"/>
            <a:lightRig rig="threePt" dir="t"/>
          </a:scene3d>
          <a:sp3d>
            <a:bevelT w="165100" prst="coolSlant"/>
          </a:sp3d>
        </p:spPr>
        <p:txBody>
          <a:bodyPr/>
          <a:lstStyle/>
          <a:p>
            <a:r>
              <a:rPr lang="en-US" dirty="0" smtClean="0"/>
              <a:t>Assessment – Released Items</a:t>
            </a:r>
            <a:endParaRPr lang="en-US" dirty="0"/>
          </a:p>
        </p:txBody>
      </p:sp>
      <p:sp>
        <p:nvSpPr>
          <p:cNvPr id="3" name="Content Placeholder 2"/>
          <p:cNvSpPr>
            <a:spLocks noGrp="1"/>
          </p:cNvSpPr>
          <p:nvPr>
            <p:ph idx="1"/>
          </p:nvPr>
        </p:nvSpPr>
        <p:spPr>
          <a:xfrm>
            <a:off x="304800" y="1371600"/>
            <a:ext cx="8686800" cy="4449763"/>
          </a:xfrm>
        </p:spPr>
        <p:txBody>
          <a:bodyPr/>
          <a:lstStyle/>
          <a:p>
            <a:pPr marL="0" indent="0">
              <a:buNone/>
            </a:pPr>
            <a:r>
              <a:rPr lang="en-US" sz="2400" dirty="0"/>
              <a:t>We have posted a set of released </a:t>
            </a:r>
            <a:r>
              <a:rPr lang="en-US" sz="2400" dirty="0" smtClean="0"/>
              <a:t>[…] </a:t>
            </a:r>
            <a:r>
              <a:rPr lang="en-US" sz="2400" dirty="0"/>
              <a:t>EOCT items to the </a:t>
            </a:r>
            <a:r>
              <a:rPr lang="en-US" sz="2400" dirty="0" err="1"/>
              <a:t>GaDOE</a:t>
            </a:r>
            <a:r>
              <a:rPr lang="en-US" sz="2400" dirty="0"/>
              <a:t> website.  In addition to the item booklet itself, you will find commentary and field test performance </a:t>
            </a:r>
            <a:r>
              <a:rPr lang="en-US" sz="2400" dirty="0" smtClean="0"/>
              <a:t>data. […]</a:t>
            </a:r>
            <a:r>
              <a:rPr lang="en-US" sz="2400" dirty="0"/>
              <a:t>  The items are posted on the EOCT webpage, under the link 'EOCT Resources.'  A direct link to this webpage is provided below.  Please scroll down the page and look under the heading 'Other Documents and Resources.'  </a:t>
            </a:r>
            <a:r>
              <a:rPr lang="en-US" sz="2400" dirty="0" smtClean="0"/>
              <a:t>[…]</a:t>
            </a:r>
          </a:p>
          <a:p>
            <a:pPr marL="0" indent="0">
              <a:buNone/>
            </a:pPr>
            <a:endParaRPr lang="en-US" sz="1000" dirty="0"/>
          </a:p>
          <a:p>
            <a:pPr marL="0" indent="0">
              <a:buNone/>
            </a:pPr>
            <a:r>
              <a:rPr lang="en-US" sz="2000" dirty="0"/>
              <a:t> </a:t>
            </a:r>
            <a:r>
              <a:rPr lang="en-US" sz="2000" u="sng" dirty="0" smtClean="0">
                <a:hlinkClick r:id="rId3"/>
              </a:rPr>
              <a:t>http</a:t>
            </a:r>
            <a:r>
              <a:rPr lang="en-US" sz="2000" u="sng" dirty="0">
                <a:hlinkClick r:id="rId3"/>
              </a:rPr>
              <a:t>://www.gadoe.org/Curriculum-Instruction-and-Assessment/Assessment/Pages/EOCT-Resources.aspx</a:t>
            </a:r>
            <a:endParaRPr lang="en-US" sz="2000" dirty="0"/>
          </a:p>
          <a:p>
            <a:pPr marL="0" indent="0">
              <a:buNone/>
            </a:pPr>
            <a:endParaRPr lang="en-US" sz="1000" i="1" dirty="0" smtClean="0"/>
          </a:p>
          <a:p>
            <a:pPr marL="0" indent="0">
              <a:buNone/>
            </a:pPr>
            <a:r>
              <a:rPr lang="en-US" sz="1600" i="1" dirty="0"/>
              <a:t>~ Dr. </a:t>
            </a:r>
            <a:r>
              <a:rPr lang="en-US" sz="1600" i="1" dirty="0" smtClean="0"/>
              <a:t>Melissa Fincher, Associate Superintendent for Assessment and Accountability</a:t>
            </a:r>
            <a:endParaRPr lang="en-US" sz="1600" i="1" dirty="0"/>
          </a:p>
          <a:p>
            <a:pPr marL="0" indent="0">
              <a:buNone/>
            </a:pPr>
            <a:r>
              <a:rPr lang="en-US" sz="1600" i="1" dirty="0"/>
              <a:t>(excerpt from </a:t>
            </a:r>
            <a:r>
              <a:rPr lang="en-US" sz="1600" i="1" dirty="0" smtClean="0"/>
              <a:t>an email sent to K-12 Assessment Directors </a:t>
            </a:r>
            <a:r>
              <a:rPr lang="en-US" sz="1600" i="1" dirty="0"/>
              <a:t>from Dr. </a:t>
            </a:r>
            <a:r>
              <a:rPr lang="en-US" sz="1600" i="1" dirty="0" smtClean="0"/>
              <a:t>Fincher)</a:t>
            </a:r>
            <a:endParaRPr lang="en-US" sz="1600" i="1" dirty="0"/>
          </a:p>
          <a:p>
            <a:pPr marL="0" indent="0">
              <a:buNone/>
            </a:pPr>
            <a:endParaRPr lang="en-US" sz="2400" i="1" dirty="0"/>
          </a:p>
        </p:txBody>
      </p:sp>
      <p:pic>
        <p:nvPicPr>
          <p:cNvPr id="4" name="Picture 2" descr="C:\Users\Janet Wyche\AppData\Local\Temp\notesCB2CD5\CCGPS_LogoAPPLE2.jpg"/>
          <p:cNvPicPr>
            <a:picLocks noChangeAspect="1" noChangeArrowheads="1"/>
          </p:cNvPicPr>
          <p:nvPr/>
        </p:nvPicPr>
        <p:blipFill>
          <a:blip r:embed="rId4" cstate="print"/>
          <a:srcRect/>
          <a:stretch>
            <a:fillRect/>
          </a:stretch>
        </p:blipFill>
        <p:spPr bwMode="auto">
          <a:xfrm>
            <a:off x="7543800" y="57150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08113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0800" y="274638"/>
            <a:ext cx="3886200" cy="715962"/>
          </a:xfrm>
          <a:solidFill>
            <a:schemeClr val="bg2">
              <a:lumMod val="75000"/>
            </a:schemeClr>
          </a:solidFill>
          <a:effectLst/>
          <a:scene3d>
            <a:camera prst="orthographicFront"/>
            <a:lightRig rig="threePt" dir="t"/>
          </a:scene3d>
          <a:sp3d>
            <a:bevelT w="165100" prst="coolSlant"/>
          </a:sp3d>
        </p:spPr>
        <p:txBody>
          <a:bodyPr/>
          <a:lstStyle/>
          <a:p>
            <a:r>
              <a:rPr lang="en-US" dirty="0" smtClean="0"/>
              <a:t>Resource List</a:t>
            </a:r>
            <a:endParaRPr lang="en-US" dirty="0"/>
          </a:p>
        </p:txBody>
      </p:sp>
      <p:sp>
        <p:nvSpPr>
          <p:cNvPr id="3" name="Content Placeholder 2"/>
          <p:cNvSpPr>
            <a:spLocks noGrp="1"/>
          </p:cNvSpPr>
          <p:nvPr>
            <p:ph idx="1"/>
          </p:nvPr>
        </p:nvSpPr>
        <p:spPr>
          <a:xfrm>
            <a:off x="457200" y="1219200"/>
            <a:ext cx="5638800" cy="4906963"/>
          </a:xfrm>
        </p:spPr>
        <p:txBody>
          <a:bodyPr/>
          <a:lstStyle/>
          <a:p>
            <a:pPr>
              <a:buNone/>
            </a:pPr>
            <a:r>
              <a:rPr lang="en-US" dirty="0" smtClean="0"/>
              <a:t>    The following list is provided as a sample of available resources and is for informational purposes only. It is your responsibility to investigate them to determine their value and appropriateness for your district. </a:t>
            </a:r>
            <a:r>
              <a:rPr lang="en-US" dirty="0" err="1" smtClean="0"/>
              <a:t>GaDOE</a:t>
            </a:r>
            <a:r>
              <a:rPr lang="en-US" dirty="0" smtClean="0"/>
              <a:t> does not endorse or recommend the purchase of or use of any particular resource. </a:t>
            </a:r>
            <a:endParaRPr lang="en-US" dirty="0"/>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543800" y="57150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Resources.jpg"/>
          <p:cNvPicPr>
            <a:picLocks noChangeAspect="1"/>
          </p:cNvPicPr>
          <p:nvPr/>
        </p:nvPicPr>
        <p:blipFill>
          <a:blip r:embed="rId4" cstate="print"/>
          <a:stretch>
            <a:fillRect/>
          </a:stretch>
        </p:blipFill>
        <p:spPr>
          <a:xfrm>
            <a:off x="6019800" y="1447800"/>
            <a:ext cx="2910898" cy="3886200"/>
          </a:xfrm>
          <a:prstGeom prst="rect">
            <a:avLst/>
          </a:prstGeom>
        </p:spPr>
      </p:pic>
    </p:spTree>
    <p:extLst>
      <p:ext uri="{BB962C8B-B14F-4D97-AF65-F5344CB8AC3E}">
        <p14:creationId xmlns:p14="http://schemas.microsoft.com/office/powerpoint/2010/main" val="143712033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762000"/>
            <a:ext cx="9144000" cy="5715000"/>
          </a:xfrm>
        </p:spPr>
        <p:txBody>
          <a:bodyPr/>
          <a:lstStyle/>
          <a:p>
            <a:pPr algn="l">
              <a:buFont typeface="Arial" pitchFamily="34" charset="0"/>
              <a:buChar char="•"/>
            </a:pPr>
            <a:r>
              <a:rPr lang="en-US" sz="2400" dirty="0" smtClean="0">
                <a:solidFill>
                  <a:schemeClr val="tx1"/>
                </a:solidFill>
              </a:rPr>
              <a:t> </a:t>
            </a:r>
            <a:r>
              <a:rPr lang="en-US" sz="2400" dirty="0" smtClean="0">
                <a:solidFill>
                  <a:schemeClr val="tx1"/>
                </a:solidFill>
                <a:latin typeface="Arial Narrow" pitchFamily="34" charset="0"/>
              </a:rPr>
              <a:t>CCGPS Resources</a:t>
            </a:r>
          </a:p>
          <a:p>
            <a:pPr lvl="1" algn="l">
              <a:buFont typeface="Wingdings" pitchFamily="2" charset="2"/>
              <a:buChar char="Ø"/>
            </a:pPr>
            <a:r>
              <a:rPr lang="en-US" sz="1600" dirty="0" smtClean="0">
                <a:solidFill>
                  <a:schemeClr val="tx1"/>
                </a:solidFill>
                <a:latin typeface="Arial Narrow" pitchFamily="34" charset="0"/>
              </a:rPr>
              <a:t> </a:t>
            </a:r>
            <a:r>
              <a:rPr lang="en-US" sz="2000" dirty="0" smtClean="0">
                <a:solidFill>
                  <a:schemeClr val="tx1"/>
                </a:solidFill>
                <a:latin typeface="Arial Narrow" pitchFamily="34" charset="0"/>
              </a:rPr>
              <a:t>SEDL videos - </a:t>
            </a:r>
            <a:r>
              <a:rPr lang="en-US" sz="2000" dirty="0" smtClean="0">
                <a:solidFill>
                  <a:schemeClr val="tx1"/>
                </a:solidFill>
                <a:latin typeface="Arial Narrow" pitchFamily="34" charset="0"/>
                <a:hlinkClick r:id="rId3"/>
              </a:rPr>
              <a:t>http://bit.ly/RwWTdc</a:t>
            </a:r>
            <a:r>
              <a:rPr lang="en-US" sz="2000" dirty="0" smtClean="0">
                <a:solidFill>
                  <a:schemeClr val="tx1"/>
                </a:solidFill>
                <a:latin typeface="Arial Narrow" pitchFamily="34" charset="0"/>
              </a:rPr>
              <a:t>  or </a:t>
            </a:r>
            <a:r>
              <a:rPr lang="en-US" sz="2000" dirty="0" smtClean="0">
                <a:solidFill>
                  <a:schemeClr val="tx1"/>
                </a:solidFill>
                <a:latin typeface="Arial Narrow" pitchFamily="34" charset="0"/>
                <a:hlinkClick r:id="rId4"/>
              </a:rPr>
              <a:t>http://bit.ly/yyhvtc</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latin typeface="Arial Narrow" pitchFamily="34" charset="0"/>
              </a:rPr>
              <a:t> Illustrative Mathematics - </a:t>
            </a:r>
            <a:r>
              <a:rPr lang="en-US" sz="2000" dirty="0" smtClean="0">
                <a:solidFill>
                  <a:schemeClr val="tx1"/>
                </a:solidFill>
                <a:latin typeface="Arial Narrow" pitchFamily="34" charset="0"/>
                <a:hlinkClick r:id="rId5"/>
              </a:rPr>
              <a:t>http://www.illustrativemathematics.org/</a:t>
            </a:r>
            <a:endParaRPr lang="en-US" sz="2000" dirty="0" smtClean="0">
              <a:solidFill>
                <a:schemeClr val="tx1"/>
              </a:solidFill>
              <a:latin typeface="Arial Narrow" pitchFamily="34" charset="0"/>
            </a:endParaRPr>
          </a:p>
          <a:p>
            <a:pPr lvl="1" algn="l">
              <a:buFont typeface="Wingdings" pitchFamily="2" charset="2"/>
              <a:buChar char="Ø"/>
            </a:pPr>
            <a:r>
              <a:rPr lang="en-US" sz="2000" dirty="0">
                <a:solidFill>
                  <a:schemeClr val="tx1"/>
                </a:solidFill>
                <a:latin typeface="Arial Narrow" pitchFamily="34" charset="0"/>
              </a:rPr>
              <a:t> </a:t>
            </a:r>
            <a:r>
              <a:rPr lang="en-US" sz="2000" dirty="0" smtClean="0">
                <a:solidFill>
                  <a:schemeClr val="tx1"/>
                </a:solidFill>
                <a:latin typeface="Arial Narrow" pitchFamily="34" charset="0"/>
              </a:rPr>
              <a:t>Mathematics </a:t>
            </a:r>
            <a:r>
              <a:rPr lang="en-US" sz="2000" dirty="0">
                <a:solidFill>
                  <a:schemeClr val="tx1"/>
                </a:solidFill>
                <a:latin typeface="Arial Narrow" pitchFamily="34" charset="0"/>
              </a:rPr>
              <a:t>Vision Project - </a:t>
            </a:r>
            <a:r>
              <a:rPr lang="en-US" sz="2000" dirty="0">
                <a:solidFill>
                  <a:schemeClr val="tx1"/>
                </a:solidFill>
                <a:latin typeface="Arial Narrow" pitchFamily="34" charset="0"/>
                <a:hlinkClick r:id="rId6"/>
              </a:rPr>
              <a:t>http://</a:t>
            </a:r>
            <a:r>
              <a:rPr lang="en-US" sz="2000" dirty="0" smtClean="0">
                <a:solidFill>
                  <a:schemeClr val="tx1"/>
                </a:solidFill>
                <a:latin typeface="Arial Narrow" pitchFamily="34" charset="0"/>
                <a:hlinkClick r:id="rId6"/>
              </a:rPr>
              <a:t>www.mathematicsvisionproject.org/index.html</a:t>
            </a:r>
            <a:r>
              <a:rPr lang="en-US" sz="2000" dirty="0" smtClean="0">
                <a:solidFill>
                  <a:schemeClr val="tx1"/>
                </a:solidFill>
                <a:latin typeface="Arial Narrow" pitchFamily="34" charset="0"/>
              </a:rPr>
              <a:t> </a:t>
            </a:r>
          </a:p>
          <a:p>
            <a:pPr lvl="1" algn="l">
              <a:buFont typeface="Wingdings" pitchFamily="2" charset="2"/>
              <a:buChar char="Ø"/>
            </a:pPr>
            <a:r>
              <a:rPr lang="en-US" sz="2000" dirty="0" smtClean="0">
                <a:solidFill>
                  <a:schemeClr val="tx1"/>
                </a:solidFill>
                <a:latin typeface="Arial Narrow" pitchFamily="34" charset="0"/>
              </a:rPr>
              <a:t> Dana Center's CCSS Toolbox - </a:t>
            </a:r>
            <a:r>
              <a:rPr lang="en-US" sz="2000" dirty="0" smtClean="0">
                <a:solidFill>
                  <a:schemeClr val="tx1"/>
                </a:solidFill>
                <a:latin typeface="Arial Narrow" pitchFamily="34" charset="0"/>
                <a:hlinkClick r:id="rId7"/>
              </a:rPr>
              <a:t>http://www.ccsstoolbox.com/</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latin typeface="Arial Narrow" pitchFamily="34" charset="0"/>
              </a:rPr>
              <a:t> Common Core Standards - </a:t>
            </a:r>
            <a:r>
              <a:rPr lang="en-US" sz="2000" dirty="0" smtClean="0">
                <a:solidFill>
                  <a:schemeClr val="tx1"/>
                </a:solidFill>
                <a:latin typeface="Arial Narrow" pitchFamily="34" charset="0"/>
                <a:hlinkClick r:id="rId8"/>
              </a:rPr>
              <a:t>http://www.corestandards.org/</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latin typeface="Arial Narrow" pitchFamily="34" charset="0"/>
              </a:rPr>
              <a:t> Tools for the Common Core Standards - </a:t>
            </a:r>
            <a:r>
              <a:rPr lang="en-US" sz="2000" dirty="0" smtClean="0">
                <a:solidFill>
                  <a:schemeClr val="tx1"/>
                </a:solidFill>
                <a:latin typeface="Arial Narrow" pitchFamily="34" charset="0"/>
                <a:hlinkClick r:id="rId9"/>
              </a:rPr>
              <a:t>http://commoncoretools.me/</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rPr>
              <a:t>  </a:t>
            </a:r>
            <a:r>
              <a:rPr lang="en-US" sz="2000" dirty="0" err="1" smtClean="0">
                <a:solidFill>
                  <a:schemeClr val="tx1"/>
                </a:solidFill>
              </a:rPr>
              <a:t>LearnZillion</a:t>
            </a:r>
            <a:r>
              <a:rPr lang="en-US" sz="2000" dirty="0" smtClean="0">
                <a:solidFill>
                  <a:schemeClr val="tx1"/>
                </a:solidFill>
              </a:rPr>
              <a:t> - </a:t>
            </a:r>
            <a:r>
              <a:rPr lang="en-US" sz="2000" dirty="0">
                <a:solidFill>
                  <a:schemeClr val="tx1"/>
                </a:solidFill>
                <a:hlinkClick r:id="rId10"/>
              </a:rPr>
              <a:t>http://learnzillion.com</a:t>
            </a:r>
            <a:r>
              <a:rPr lang="en-US" sz="2000" dirty="0" smtClean="0">
                <a:solidFill>
                  <a:schemeClr val="tx1"/>
                </a:solidFill>
                <a:hlinkClick r:id="rId10"/>
              </a:rPr>
              <a:t>/</a:t>
            </a:r>
            <a:r>
              <a:rPr lang="en-US" sz="2000" dirty="0" smtClean="0">
                <a:solidFill>
                  <a:schemeClr val="tx1"/>
                </a:solidFill>
              </a:rPr>
              <a:t> </a:t>
            </a:r>
            <a:endParaRPr lang="en-US" sz="2000" dirty="0" smtClean="0">
              <a:solidFill>
                <a:schemeClr val="tx1"/>
              </a:solidFill>
              <a:latin typeface="Arial Narrow" pitchFamily="34" charset="0"/>
            </a:endParaRPr>
          </a:p>
          <a:p>
            <a:pPr algn="l">
              <a:buFont typeface="Arial" pitchFamily="34" charset="0"/>
              <a:buChar char="•"/>
            </a:pPr>
            <a:r>
              <a:rPr lang="en-US" sz="2400" dirty="0" smtClean="0">
                <a:solidFill>
                  <a:schemeClr val="tx1"/>
                </a:solidFill>
                <a:latin typeface="Arial Narrow" pitchFamily="34" charset="0"/>
              </a:rPr>
              <a:t> Assessment Resources </a:t>
            </a:r>
          </a:p>
          <a:p>
            <a:pPr lvl="1" algn="l">
              <a:buFont typeface="Wingdings" pitchFamily="2" charset="2"/>
              <a:buChar char="Ø"/>
            </a:pPr>
            <a:r>
              <a:rPr lang="en-US" sz="1600" dirty="0" smtClean="0">
                <a:solidFill>
                  <a:schemeClr val="tx1"/>
                </a:solidFill>
                <a:latin typeface="Arial Narrow" pitchFamily="34" charset="0"/>
              </a:rPr>
              <a:t> </a:t>
            </a:r>
            <a:r>
              <a:rPr lang="en-US" sz="1800" dirty="0" smtClean="0">
                <a:solidFill>
                  <a:schemeClr val="tx1"/>
                </a:solidFill>
                <a:latin typeface="Arial Narrow" pitchFamily="34" charset="0"/>
              </a:rPr>
              <a:t> </a:t>
            </a:r>
            <a:r>
              <a:rPr lang="en-US" sz="2000" dirty="0" smtClean="0">
                <a:solidFill>
                  <a:schemeClr val="tx1"/>
                </a:solidFill>
                <a:latin typeface="Arial Narrow" pitchFamily="34" charset="0"/>
              </a:rPr>
              <a:t>MAP - </a:t>
            </a:r>
            <a:r>
              <a:rPr lang="en-US" sz="2000" dirty="0" smtClean="0">
                <a:solidFill>
                  <a:schemeClr val="tx1"/>
                </a:solidFill>
                <a:latin typeface="Arial Narrow" pitchFamily="34" charset="0"/>
                <a:hlinkClick r:id="rId11"/>
              </a:rPr>
              <a:t>http://www.map.mathshell.org.uk/materials/index.php</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latin typeface="Arial Narrow" pitchFamily="34" charset="0"/>
              </a:rPr>
              <a:t> Illustrative Mathematics - </a:t>
            </a:r>
            <a:r>
              <a:rPr lang="en-US" sz="2000" dirty="0" smtClean="0">
                <a:solidFill>
                  <a:schemeClr val="tx1"/>
                </a:solidFill>
                <a:latin typeface="Arial Narrow" pitchFamily="34" charset="0"/>
                <a:hlinkClick r:id="rId12"/>
              </a:rPr>
              <a:t>http://illustrativemathematics.org/</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latin typeface="Arial Narrow" pitchFamily="34" charset="0"/>
              </a:rPr>
              <a:t> CCSS Toolbox: PARCC Prototyping Project - </a:t>
            </a:r>
            <a:r>
              <a:rPr lang="en-US" sz="2000" dirty="0" smtClean="0">
                <a:solidFill>
                  <a:schemeClr val="tx1"/>
                </a:solidFill>
                <a:latin typeface="Arial Narrow" pitchFamily="34" charset="0"/>
                <a:hlinkClick r:id="rId13"/>
              </a:rPr>
              <a:t>http://www.ccsstoolbox.org/</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latin typeface="Arial Narrow" pitchFamily="34" charset="0"/>
              </a:rPr>
              <a:t> </a:t>
            </a:r>
            <a:r>
              <a:rPr lang="en-US" sz="2000" dirty="0">
                <a:solidFill>
                  <a:schemeClr val="tx1"/>
                </a:solidFill>
                <a:latin typeface="Arial Narrow" pitchFamily="34" charset="0"/>
              </a:rPr>
              <a:t>Smarter Balanced - </a:t>
            </a:r>
            <a:r>
              <a:rPr lang="en-US" sz="2000" dirty="0">
                <a:hlinkClick r:id="rId14"/>
              </a:rPr>
              <a:t>http://www.smarterbalanced.org/smarter-balanced-assessments/</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latin typeface="Arial Narrow" pitchFamily="34" charset="0"/>
              </a:rPr>
              <a:t> PARCC - </a:t>
            </a:r>
            <a:r>
              <a:rPr lang="en-US" sz="2000" dirty="0" smtClean="0">
                <a:solidFill>
                  <a:schemeClr val="tx1"/>
                </a:solidFill>
                <a:latin typeface="Arial Narrow" pitchFamily="34" charset="0"/>
                <a:hlinkClick r:id="rId15"/>
              </a:rPr>
              <a:t>http://www.parcconline.org/</a:t>
            </a:r>
            <a:r>
              <a:rPr lang="en-US" sz="2000" dirty="0" smtClean="0">
                <a:solidFill>
                  <a:schemeClr val="tx1"/>
                </a:solidFill>
                <a:latin typeface="Arial Narrow" pitchFamily="34" charset="0"/>
              </a:rPr>
              <a:t> </a:t>
            </a:r>
          </a:p>
          <a:p>
            <a:pPr lvl="1" algn="l">
              <a:buFont typeface="Wingdings" pitchFamily="2" charset="2"/>
              <a:buChar char="Ø"/>
            </a:pPr>
            <a:r>
              <a:rPr lang="en-US" sz="2000" dirty="0" smtClean="0">
                <a:solidFill>
                  <a:schemeClr val="tx1"/>
                </a:solidFill>
                <a:latin typeface="Arial Narrow" pitchFamily="34" charset="0"/>
              </a:rPr>
              <a:t>Online Assessment System - </a:t>
            </a:r>
            <a:r>
              <a:rPr lang="en-US" sz="2000" dirty="0" smtClean="0">
                <a:solidFill>
                  <a:schemeClr val="tx1"/>
                </a:solidFill>
                <a:latin typeface="Arial Narrow" pitchFamily="34" charset="0"/>
                <a:hlinkClick r:id="rId16"/>
              </a:rPr>
              <a:t>http://bit.ly/OoyaK5</a:t>
            </a:r>
            <a:r>
              <a:rPr lang="en-US" sz="2000" dirty="0" smtClean="0">
                <a:solidFill>
                  <a:schemeClr val="tx1"/>
                </a:solidFill>
                <a:latin typeface="Arial Narrow" pitchFamily="34" charset="0"/>
              </a:rPr>
              <a:t> </a:t>
            </a:r>
          </a:p>
          <a:p>
            <a:pPr lvl="1" algn="l"/>
            <a:endParaRPr lang="en-US" sz="2000" dirty="0" smtClean="0">
              <a:solidFill>
                <a:schemeClr val="tx1"/>
              </a:solidFill>
              <a:latin typeface="Arial Narrow" pitchFamily="34" charset="0"/>
            </a:endParaRPr>
          </a:p>
          <a:p>
            <a:pPr algn="l">
              <a:buFont typeface="Arial" pitchFamily="34" charset="0"/>
              <a:buChar char="•"/>
            </a:pPr>
            <a:endParaRPr lang="en-US" sz="1400" dirty="0">
              <a:solidFill>
                <a:schemeClr val="tx1"/>
              </a:solidFill>
            </a:endParaRPr>
          </a:p>
        </p:txBody>
      </p:sp>
      <p:pic>
        <p:nvPicPr>
          <p:cNvPr id="5" name="Picture 2" descr="C:\Users\Janet Wyche\AppData\Local\Temp\notesCB2CD5\CCGPS_LogoAPPLE2.jpg"/>
          <p:cNvPicPr>
            <a:picLocks noChangeAspect="1" noChangeArrowheads="1"/>
          </p:cNvPicPr>
          <p:nvPr/>
        </p:nvPicPr>
        <p:blipFill>
          <a:blip r:embed="rId17" cstate="print"/>
          <a:srcRect/>
          <a:stretch>
            <a:fillRect/>
          </a:stretch>
        </p:blipFill>
        <p:spPr bwMode="auto">
          <a:xfrm>
            <a:off x="7543800" y="1524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ctrTitle"/>
          </p:nvPr>
        </p:nvSpPr>
        <p:spPr>
          <a:xfrm>
            <a:off x="2743200" y="228601"/>
            <a:ext cx="3886200" cy="685799"/>
          </a:xfrm>
          <a:solidFill>
            <a:schemeClr val="bg2">
              <a:lumMod val="75000"/>
            </a:schemeClr>
          </a:solidFill>
          <a:scene3d>
            <a:camera prst="orthographicFront"/>
            <a:lightRig rig="threePt" dir="t"/>
          </a:scene3d>
          <a:sp3d>
            <a:bevelT w="165100" prst="coolSlant"/>
          </a:sp3d>
        </p:spPr>
        <p:txBody>
          <a:bodyPr/>
          <a:lstStyle/>
          <a:p>
            <a:r>
              <a:rPr lang="en-US" dirty="0" smtClean="0">
                <a:latin typeface="Arial Narrow" pitchFamily="34" charset="0"/>
              </a:rPr>
              <a:t>Resources</a:t>
            </a:r>
            <a:endParaRPr lang="en-US" dirty="0">
              <a:latin typeface="Arial Narrow" pitchFamily="34" charset="0"/>
            </a:endParaRPr>
          </a:p>
        </p:txBody>
      </p:sp>
    </p:spTree>
    <p:extLst>
      <p:ext uri="{BB962C8B-B14F-4D97-AF65-F5344CB8AC3E}">
        <p14:creationId xmlns:p14="http://schemas.microsoft.com/office/powerpoint/2010/main" val="291800701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43200" y="228601"/>
            <a:ext cx="3886200" cy="685799"/>
          </a:xfrm>
          <a:solidFill>
            <a:schemeClr val="bg2">
              <a:lumMod val="75000"/>
            </a:schemeClr>
          </a:solidFill>
          <a:scene3d>
            <a:camera prst="orthographicFront"/>
            <a:lightRig rig="threePt" dir="t"/>
          </a:scene3d>
          <a:sp3d>
            <a:bevelT w="165100" prst="coolSlant"/>
          </a:sp3d>
        </p:spPr>
        <p:txBody>
          <a:bodyPr/>
          <a:lstStyle/>
          <a:p>
            <a:r>
              <a:rPr lang="en-US" dirty="0" smtClean="0">
                <a:latin typeface="Arial Narrow" pitchFamily="34" charset="0"/>
              </a:rPr>
              <a:t>Resources</a:t>
            </a:r>
            <a:endParaRPr lang="en-US" dirty="0">
              <a:latin typeface="Arial Narrow" pitchFamily="34" charset="0"/>
            </a:endParaRPr>
          </a:p>
        </p:txBody>
      </p:sp>
      <p:sp>
        <p:nvSpPr>
          <p:cNvPr id="3" name="Subtitle 2"/>
          <p:cNvSpPr>
            <a:spLocks noGrp="1"/>
          </p:cNvSpPr>
          <p:nvPr>
            <p:ph type="subTitle" idx="1"/>
          </p:nvPr>
        </p:nvSpPr>
        <p:spPr>
          <a:xfrm>
            <a:off x="304800" y="914400"/>
            <a:ext cx="8610600" cy="5562600"/>
          </a:xfrm>
        </p:spPr>
        <p:txBody>
          <a:bodyPr/>
          <a:lstStyle/>
          <a:p>
            <a:pPr algn="l">
              <a:buFont typeface="Arial" pitchFamily="34" charset="0"/>
              <a:buChar char="•"/>
            </a:pPr>
            <a:r>
              <a:rPr lang="en-US" sz="2400" dirty="0" smtClean="0">
                <a:solidFill>
                  <a:schemeClr val="tx1"/>
                </a:solidFill>
                <a:latin typeface="Arial Narrow" pitchFamily="34" charset="0"/>
              </a:rPr>
              <a:t>   Professional Learning Resources</a:t>
            </a:r>
          </a:p>
          <a:p>
            <a:pPr lvl="1" algn="l">
              <a:buFont typeface="Wingdings" pitchFamily="2" charset="2"/>
              <a:buChar char="Ø"/>
            </a:pPr>
            <a:r>
              <a:rPr lang="en-US" sz="2000" dirty="0" smtClean="0">
                <a:solidFill>
                  <a:schemeClr val="tx1"/>
                </a:solidFill>
                <a:latin typeface="Arial Narrow" pitchFamily="34" charset="0"/>
              </a:rPr>
              <a:t> Inside Mathematics- </a:t>
            </a:r>
            <a:r>
              <a:rPr lang="en-US" sz="2000" dirty="0" smtClean="0">
                <a:solidFill>
                  <a:schemeClr val="tx1"/>
                </a:solidFill>
                <a:latin typeface="Arial Narrow" pitchFamily="34" charset="0"/>
                <a:hlinkClick r:id="rId3"/>
              </a:rPr>
              <a:t>http://www.insidemathematics.org/</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latin typeface="Arial Narrow" pitchFamily="34" charset="0"/>
              </a:rPr>
              <a:t> Annenberg Learner - </a:t>
            </a:r>
            <a:r>
              <a:rPr lang="en-US" sz="2000" dirty="0" smtClean="0">
                <a:solidFill>
                  <a:schemeClr val="tx1"/>
                </a:solidFill>
                <a:latin typeface="Arial Narrow" pitchFamily="34" charset="0"/>
                <a:hlinkClick r:id="rId4"/>
              </a:rPr>
              <a:t>http://www.learner.org/index.html</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latin typeface="Arial Narrow" pitchFamily="34" charset="0"/>
              </a:rPr>
              <a:t> </a:t>
            </a:r>
            <a:r>
              <a:rPr lang="en-US" sz="2000" dirty="0" err="1" smtClean="0">
                <a:solidFill>
                  <a:schemeClr val="tx1"/>
                </a:solidFill>
                <a:latin typeface="Arial Narrow" pitchFamily="34" charset="0"/>
              </a:rPr>
              <a:t>Edutopia</a:t>
            </a:r>
            <a:r>
              <a:rPr lang="en-US" sz="2000" dirty="0" smtClean="0">
                <a:solidFill>
                  <a:schemeClr val="tx1"/>
                </a:solidFill>
                <a:latin typeface="Arial Narrow" pitchFamily="34" charset="0"/>
              </a:rPr>
              <a:t> – </a:t>
            </a:r>
            <a:r>
              <a:rPr lang="en-US" sz="2000" dirty="0" smtClean="0">
                <a:solidFill>
                  <a:schemeClr val="tx1"/>
                </a:solidFill>
                <a:latin typeface="Arial Narrow" pitchFamily="34" charset="0"/>
                <a:hlinkClick r:id="rId5"/>
              </a:rPr>
              <a:t>http://www.edutopia.org</a:t>
            </a:r>
            <a:endParaRPr lang="en-US" sz="2000" dirty="0" smtClean="0">
              <a:solidFill>
                <a:schemeClr val="tx1"/>
              </a:solidFill>
              <a:latin typeface="Arial Narrow" pitchFamily="34" charset="0"/>
            </a:endParaRPr>
          </a:p>
          <a:p>
            <a:pPr lvl="1" algn="l">
              <a:buFont typeface="Wingdings" pitchFamily="2" charset="2"/>
              <a:buChar char="Ø"/>
            </a:pPr>
            <a:r>
              <a:rPr lang="en-US" sz="2000" dirty="0" smtClean="0">
                <a:solidFill>
                  <a:schemeClr val="tx1"/>
                </a:solidFill>
                <a:latin typeface="Arial Narrow" pitchFamily="34" charset="0"/>
              </a:rPr>
              <a:t> Teaching Channel - </a:t>
            </a:r>
            <a:r>
              <a:rPr lang="en-US" sz="2000" dirty="0" smtClean="0">
                <a:solidFill>
                  <a:schemeClr val="tx1"/>
                </a:solidFill>
                <a:latin typeface="Arial Narrow" pitchFamily="34" charset="0"/>
                <a:hlinkClick r:id="rId6"/>
              </a:rPr>
              <a:t>http://www.teachingchannel.org</a:t>
            </a:r>
            <a:endParaRPr lang="en-US" sz="2000" dirty="0" smtClean="0">
              <a:solidFill>
                <a:schemeClr val="tx1"/>
              </a:solidFill>
              <a:latin typeface="Arial Narrow" pitchFamily="34" charset="0"/>
            </a:endParaRPr>
          </a:p>
          <a:p>
            <a:pPr lvl="1" algn="l">
              <a:buFont typeface="Wingdings" pitchFamily="2" charset="2"/>
              <a:buChar char="Ø"/>
            </a:pPr>
            <a:r>
              <a:rPr lang="en-US" sz="1600" dirty="0" smtClean="0">
                <a:solidFill>
                  <a:schemeClr val="tx1"/>
                </a:solidFill>
                <a:latin typeface="Arial Narrow" pitchFamily="34" charset="0"/>
              </a:rPr>
              <a:t> </a:t>
            </a:r>
            <a:r>
              <a:rPr lang="en-US" sz="2000" dirty="0" smtClean="0">
                <a:solidFill>
                  <a:schemeClr val="tx1"/>
                </a:solidFill>
                <a:latin typeface="Arial Narrow" pitchFamily="34" charset="0"/>
              </a:rPr>
              <a:t>Ontario Ministry of Education - </a:t>
            </a:r>
            <a:r>
              <a:rPr lang="en-US" sz="2000" dirty="0" smtClean="0">
                <a:solidFill>
                  <a:schemeClr val="tx1"/>
                </a:solidFill>
                <a:latin typeface="Arial Narrow" pitchFamily="34" charset="0"/>
                <a:hlinkClick r:id="rId7"/>
              </a:rPr>
              <a:t>http://bit.ly/cGZlce</a:t>
            </a:r>
            <a:r>
              <a:rPr lang="en-US" sz="2000" dirty="0" smtClean="0">
                <a:solidFill>
                  <a:schemeClr val="tx1"/>
                </a:solidFill>
                <a:latin typeface="Arial Narrow" pitchFamily="34" charset="0"/>
              </a:rPr>
              <a:t> </a:t>
            </a:r>
          </a:p>
          <a:p>
            <a:pPr lvl="1" algn="l">
              <a:buFont typeface="Wingdings" pitchFamily="2" charset="2"/>
              <a:buChar char="Ø"/>
            </a:pPr>
            <a:r>
              <a:rPr lang="en-US" sz="2000" dirty="0">
                <a:solidFill>
                  <a:schemeClr val="tx1"/>
                </a:solidFill>
                <a:latin typeface="Arial Narrow" pitchFamily="34" charset="0"/>
              </a:rPr>
              <a:t>Achieve - </a:t>
            </a:r>
            <a:r>
              <a:rPr lang="en-US" sz="2000" dirty="0">
                <a:solidFill>
                  <a:schemeClr val="tx1"/>
                </a:solidFill>
                <a:latin typeface="Arial Narrow" pitchFamily="34" charset="0"/>
                <a:hlinkClick r:id="rId8"/>
              </a:rPr>
              <a:t>http://www.achieve.org</a:t>
            </a:r>
            <a:r>
              <a:rPr lang="en-US" sz="2000" dirty="0" smtClean="0">
                <a:solidFill>
                  <a:schemeClr val="tx1"/>
                </a:solidFill>
                <a:latin typeface="Arial Narrow" pitchFamily="34" charset="0"/>
                <a:hlinkClick r:id="rId8"/>
              </a:rPr>
              <a:t>/</a:t>
            </a:r>
            <a:r>
              <a:rPr lang="en-US" sz="2000" dirty="0" smtClean="0">
                <a:solidFill>
                  <a:schemeClr val="tx1"/>
                </a:solidFill>
                <a:latin typeface="Arial Narrow" pitchFamily="34" charset="0"/>
              </a:rPr>
              <a:t> </a:t>
            </a:r>
          </a:p>
          <a:p>
            <a:pPr algn="l">
              <a:buFont typeface="Arial" pitchFamily="34" charset="0"/>
              <a:buChar char="•"/>
            </a:pPr>
            <a:r>
              <a:rPr lang="en-US" sz="2400" dirty="0" smtClean="0">
                <a:solidFill>
                  <a:schemeClr val="tx1"/>
                </a:solidFill>
                <a:latin typeface="Arial Narrow" pitchFamily="34" charset="0"/>
              </a:rPr>
              <a:t>   Blogs</a:t>
            </a:r>
          </a:p>
          <a:p>
            <a:pPr lvl="1" algn="l">
              <a:buFont typeface="Wingdings" pitchFamily="2" charset="2"/>
              <a:buChar char="Ø"/>
            </a:pPr>
            <a:r>
              <a:rPr lang="en-US" sz="2000" dirty="0" smtClean="0">
                <a:solidFill>
                  <a:schemeClr val="tx1"/>
                </a:solidFill>
              </a:rPr>
              <a:t> Dan Meyer</a:t>
            </a:r>
            <a:r>
              <a:rPr lang="en-US" sz="2000" dirty="0" smtClean="0"/>
              <a:t>  – </a:t>
            </a:r>
            <a:r>
              <a:rPr lang="en-US" sz="2000" dirty="0" smtClean="0">
                <a:hlinkClick r:id="rId9"/>
              </a:rPr>
              <a:t>http://blog.mrmeyer.com/</a:t>
            </a:r>
            <a:endParaRPr lang="en-US" sz="2000" dirty="0" smtClean="0"/>
          </a:p>
          <a:p>
            <a:pPr lvl="1" algn="l">
              <a:buFont typeface="Wingdings" pitchFamily="2" charset="2"/>
              <a:buChar char="Ø"/>
            </a:pPr>
            <a:r>
              <a:rPr lang="en-US" sz="2000" dirty="0" smtClean="0">
                <a:solidFill>
                  <a:schemeClr val="tx1"/>
                </a:solidFill>
              </a:rPr>
              <a:t> Robert </a:t>
            </a:r>
            <a:r>
              <a:rPr lang="en-US" sz="2000" dirty="0" err="1" smtClean="0">
                <a:solidFill>
                  <a:schemeClr val="tx1"/>
                </a:solidFill>
              </a:rPr>
              <a:t>Kaplinsky</a:t>
            </a:r>
            <a:r>
              <a:rPr lang="en-US" sz="2000" dirty="0">
                <a:solidFill>
                  <a:schemeClr val="tx1"/>
                </a:solidFill>
              </a:rPr>
              <a:t> - </a:t>
            </a:r>
            <a:r>
              <a:rPr lang="en-US" sz="2000" dirty="0">
                <a:solidFill>
                  <a:schemeClr val="tx1"/>
                </a:solidFill>
                <a:hlinkClick r:id="rId10"/>
              </a:rPr>
              <a:t>http://robertkaplinsky.com</a:t>
            </a:r>
            <a:r>
              <a:rPr lang="en-US" sz="2000" dirty="0" smtClean="0">
                <a:solidFill>
                  <a:schemeClr val="tx1"/>
                </a:solidFill>
                <a:hlinkClick r:id="rId10"/>
              </a:rPr>
              <a:t>/</a:t>
            </a:r>
            <a:r>
              <a:rPr lang="en-US" sz="2000" dirty="0" smtClean="0">
                <a:solidFill>
                  <a:schemeClr val="tx1"/>
                </a:solidFill>
              </a:rPr>
              <a:t> </a:t>
            </a:r>
          </a:p>
          <a:p>
            <a:pPr marL="342900" indent="-342900" algn="l">
              <a:buFont typeface="Arial" pitchFamily="34" charset="0"/>
              <a:buChar char="•"/>
            </a:pPr>
            <a:r>
              <a:rPr lang="en-US" sz="2400" dirty="0" smtClean="0">
                <a:solidFill>
                  <a:schemeClr val="tx1"/>
                </a:solidFill>
              </a:rPr>
              <a:t>Books</a:t>
            </a:r>
          </a:p>
          <a:p>
            <a:pPr marL="800100" lvl="1" indent="-342900" algn="l">
              <a:buFont typeface="Wingdings" pitchFamily="2" charset="2"/>
              <a:buChar char="Ø"/>
            </a:pPr>
            <a:r>
              <a:rPr lang="en-US" sz="2000" dirty="0" smtClean="0">
                <a:solidFill>
                  <a:schemeClr val="tx1"/>
                </a:solidFill>
              </a:rPr>
              <a:t>Van </a:t>
            </a:r>
            <a:r>
              <a:rPr lang="en-US" sz="2000" dirty="0">
                <a:solidFill>
                  <a:schemeClr val="tx1"/>
                </a:solidFill>
              </a:rPr>
              <a:t>De </a:t>
            </a:r>
            <a:r>
              <a:rPr lang="en-US" sz="2000" dirty="0" err="1">
                <a:solidFill>
                  <a:schemeClr val="tx1"/>
                </a:solidFill>
              </a:rPr>
              <a:t>Walle</a:t>
            </a:r>
            <a:r>
              <a:rPr lang="en-US" sz="2000" dirty="0">
                <a:solidFill>
                  <a:schemeClr val="tx1"/>
                </a:solidFill>
              </a:rPr>
              <a:t> &amp; </a:t>
            </a:r>
            <a:r>
              <a:rPr lang="en-US" sz="2000" dirty="0" err="1">
                <a:solidFill>
                  <a:schemeClr val="tx1"/>
                </a:solidFill>
              </a:rPr>
              <a:t>Lovin</a:t>
            </a:r>
            <a:r>
              <a:rPr lang="en-US" sz="2000" dirty="0">
                <a:solidFill>
                  <a:schemeClr val="tx1"/>
                </a:solidFill>
              </a:rPr>
              <a:t>, </a:t>
            </a:r>
            <a:r>
              <a:rPr lang="en-US" sz="2000" i="1" dirty="0">
                <a:solidFill>
                  <a:schemeClr val="tx1"/>
                </a:solidFill>
              </a:rPr>
              <a:t>Teaching Student-Centered Mathematics, Grades 5-8</a:t>
            </a:r>
            <a:endParaRPr lang="en-US" sz="1400" dirty="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11" cstate="print"/>
          <a:srcRect/>
          <a:stretch>
            <a:fillRect/>
          </a:stretch>
        </p:blipFill>
        <p:spPr bwMode="auto">
          <a:xfrm>
            <a:off x="7543800" y="1524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21043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43200" y="228601"/>
            <a:ext cx="3886200" cy="685799"/>
          </a:xfrm>
          <a:solidFill>
            <a:schemeClr val="bg2">
              <a:lumMod val="75000"/>
            </a:schemeClr>
          </a:solidFill>
          <a:scene3d>
            <a:camera prst="orthographicFront"/>
            <a:lightRig rig="threePt" dir="t"/>
          </a:scene3d>
          <a:sp3d>
            <a:bevelT w="165100" prst="coolSlant"/>
          </a:sp3d>
        </p:spPr>
        <p:txBody>
          <a:bodyPr/>
          <a:lstStyle/>
          <a:p>
            <a:r>
              <a:rPr lang="en-US" dirty="0" smtClean="0">
                <a:latin typeface="Arial Narrow" pitchFamily="34" charset="0"/>
              </a:rPr>
              <a:t>Feedback</a:t>
            </a:r>
            <a:endParaRPr lang="en-US" dirty="0">
              <a:latin typeface="Arial Narrow" pitchFamily="34" charset="0"/>
            </a:endParaRPr>
          </a:p>
        </p:txBody>
      </p:sp>
      <p:sp>
        <p:nvSpPr>
          <p:cNvPr id="3" name="Subtitle 2"/>
          <p:cNvSpPr>
            <a:spLocks noGrp="1"/>
          </p:cNvSpPr>
          <p:nvPr>
            <p:ph type="subTitle" idx="1"/>
          </p:nvPr>
        </p:nvSpPr>
        <p:spPr>
          <a:xfrm>
            <a:off x="228600" y="762000"/>
            <a:ext cx="8686800" cy="5334000"/>
          </a:xfrm>
        </p:spPr>
        <p:txBody>
          <a:bodyPr/>
          <a:lstStyle/>
          <a:p>
            <a:pPr fontAlgn="auto">
              <a:spcAft>
                <a:spcPts val="0"/>
              </a:spcAft>
              <a:defRPr/>
            </a:pPr>
            <a:endParaRPr lang="en-US" sz="800" u="sng" dirty="0" smtClean="0">
              <a:hlinkClick r:id="rId3"/>
            </a:endParaRPr>
          </a:p>
          <a:p>
            <a:pPr fontAlgn="auto">
              <a:spcAft>
                <a:spcPts val="0"/>
              </a:spcAft>
              <a:defRPr/>
            </a:pPr>
            <a:r>
              <a:rPr lang="en-US" u="sng" dirty="0" smtClean="0">
                <a:hlinkClick r:id="rId3"/>
              </a:rPr>
              <a:t>http</a:t>
            </a:r>
            <a:r>
              <a:rPr lang="en-US" u="sng" dirty="0">
                <a:hlinkClick r:id="rId3"/>
              </a:rPr>
              <a:t>://www.surveymonkey.com/s/WZKG5G2</a:t>
            </a:r>
            <a:endParaRPr lang="en-US" u="sng" dirty="0"/>
          </a:p>
          <a:p>
            <a:pPr fontAlgn="auto">
              <a:spcAft>
                <a:spcPts val="0"/>
              </a:spcAft>
              <a:defRPr/>
            </a:pPr>
            <a:endParaRPr lang="en-US" sz="2000" dirty="0" smtClean="0">
              <a:solidFill>
                <a:schemeClr val="tx1"/>
              </a:solidFill>
              <a:latin typeface="Arial Narrow" pitchFamily="34" charset="0"/>
            </a:endParaRPr>
          </a:p>
          <a:p>
            <a:pPr fontAlgn="auto">
              <a:spcAft>
                <a:spcPts val="0"/>
              </a:spcAft>
              <a:defRPr/>
            </a:pPr>
            <a:endParaRPr lang="en-US" sz="2000" dirty="0">
              <a:solidFill>
                <a:schemeClr val="tx1"/>
              </a:solidFill>
              <a:latin typeface="Arial Narrow" pitchFamily="34" charset="0"/>
            </a:endParaRPr>
          </a:p>
          <a:p>
            <a:pPr fontAlgn="auto">
              <a:spcAft>
                <a:spcPts val="0"/>
              </a:spcAft>
              <a:defRPr/>
            </a:pPr>
            <a:endParaRPr lang="en-US" sz="2000" dirty="0" smtClean="0">
              <a:solidFill>
                <a:schemeClr val="tx1"/>
              </a:solidFill>
              <a:latin typeface="Arial Narrow" pitchFamily="34" charset="0"/>
            </a:endParaRPr>
          </a:p>
          <a:p>
            <a:pPr fontAlgn="auto">
              <a:spcAft>
                <a:spcPts val="0"/>
              </a:spcAft>
              <a:defRPr/>
            </a:pPr>
            <a:endParaRPr lang="en-US" sz="2000" dirty="0">
              <a:solidFill>
                <a:schemeClr val="tx1"/>
              </a:solidFill>
              <a:latin typeface="Arial Narrow" pitchFamily="34" charset="0"/>
            </a:endParaRPr>
          </a:p>
          <a:p>
            <a:pPr fontAlgn="auto">
              <a:spcAft>
                <a:spcPts val="0"/>
              </a:spcAft>
              <a:defRPr/>
            </a:pPr>
            <a:endParaRPr lang="en-US" sz="2000" dirty="0" smtClean="0">
              <a:solidFill>
                <a:schemeClr val="tx1"/>
              </a:solidFill>
              <a:latin typeface="Arial Narrow" pitchFamily="34" charset="0"/>
            </a:endParaRPr>
          </a:p>
          <a:p>
            <a:pPr fontAlgn="auto">
              <a:spcAft>
                <a:spcPts val="0"/>
              </a:spcAft>
              <a:defRPr/>
            </a:pPr>
            <a:endParaRPr lang="en-US" sz="2000" dirty="0">
              <a:solidFill>
                <a:schemeClr val="tx1"/>
              </a:solidFill>
              <a:latin typeface="Arial Narrow" pitchFamily="34" charset="0"/>
            </a:endParaRPr>
          </a:p>
          <a:p>
            <a:pPr fontAlgn="auto">
              <a:spcAft>
                <a:spcPts val="0"/>
              </a:spcAft>
              <a:defRPr/>
            </a:pPr>
            <a:endParaRPr lang="en-US" sz="2000" dirty="0" smtClean="0">
              <a:solidFill>
                <a:schemeClr val="tx1"/>
              </a:solidFill>
              <a:latin typeface="Arial Narrow" pitchFamily="34" charset="0"/>
            </a:endParaRPr>
          </a:p>
          <a:p>
            <a:pPr fontAlgn="auto">
              <a:spcAft>
                <a:spcPts val="0"/>
              </a:spcAft>
              <a:defRPr/>
            </a:pPr>
            <a:endParaRPr lang="en-US" sz="2000" dirty="0">
              <a:solidFill>
                <a:schemeClr val="tx1"/>
              </a:solidFill>
              <a:latin typeface="Arial Narrow" pitchFamily="34" charset="0"/>
            </a:endParaRPr>
          </a:p>
          <a:p>
            <a:pPr fontAlgn="auto">
              <a:spcAft>
                <a:spcPts val="0"/>
              </a:spcAft>
              <a:defRPr/>
            </a:pPr>
            <a:endParaRPr lang="en-US" sz="2000" dirty="0" smtClean="0">
              <a:solidFill>
                <a:schemeClr val="tx1"/>
              </a:solidFill>
              <a:latin typeface="Arial Narrow" pitchFamily="34" charset="0"/>
            </a:endParaRPr>
          </a:p>
          <a:p>
            <a:pPr fontAlgn="auto">
              <a:spcAft>
                <a:spcPts val="0"/>
              </a:spcAft>
              <a:defRPr/>
            </a:pPr>
            <a:endParaRPr lang="en-US" sz="2000" dirty="0">
              <a:solidFill>
                <a:schemeClr val="tx1"/>
              </a:solidFill>
              <a:latin typeface="Arial Narrow" pitchFamily="34" charset="0"/>
            </a:endParaRPr>
          </a:p>
          <a:p>
            <a:pPr fontAlgn="auto">
              <a:spcAft>
                <a:spcPts val="0"/>
              </a:spcAft>
              <a:defRPr/>
            </a:pPr>
            <a:endParaRPr lang="en-US" sz="1000" dirty="0">
              <a:solidFill>
                <a:schemeClr val="tx1"/>
              </a:solidFill>
              <a:latin typeface="Arial Narrow" pitchFamily="34" charset="0"/>
            </a:endParaRPr>
          </a:p>
          <a:p>
            <a:pPr fontAlgn="auto">
              <a:spcAft>
                <a:spcPts val="0"/>
              </a:spcAft>
              <a:defRPr/>
            </a:pPr>
            <a:r>
              <a:rPr lang="en-US" sz="2000" dirty="0" smtClean="0">
                <a:solidFill>
                  <a:schemeClr val="tx1"/>
                </a:solidFill>
                <a:latin typeface="Arial Narrow" pitchFamily="34" charset="0"/>
              </a:rPr>
              <a:t>James Pratt – </a:t>
            </a:r>
            <a:r>
              <a:rPr lang="en-US" sz="2000" dirty="0" smtClean="0">
                <a:solidFill>
                  <a:schemeClr val="tx1"/>
                </a:solidFill>
                <a:latin typeface="Arial Narrow" pitchFamily="34" charset="0"/>
                <a:hlinkClick r:id="rId4"/>
              </a:rPr>
              <a:t>jpratt@doe.k12.ga.us</a:t>
            </a:r>
            <a:r>
              <a:rPr lang="en-US" sz="2000" dirty="0" smtClean="0">
                <a:solidFill>
                  <a:schemeClr val="tx1"/>
                </a:solidFill>
                <a:latin typeface="Arial Narrow" pitchFamily="34" charset="0"/>
              </a:rPr>
              <a:t>            Brooke Kline – </a:t>
            </a:r>
            <a:r>
              <a:rPr lang="en-US" sz="2000" dirty="0" smtClean="0">
                <a:solidFill>
                  <a:schemeClr val="tx1"/>
                </a:solidFill>
                <a:latin typeface="Arial Narrow" pitchFamily="34" charset="0"/>
                <a:hlinkClick r:id="rId5"/>
              </a:rPr>
              <a:t>bkline@doe.k12.ga.us</a:t>
            </a:r>
            <a:endParaRPr lang="en-US" sz="2000" dirty="0" smtClean="0">
              <a:solidFill>
                <a:schemeClr val="tx1"/>
              </a:solidFill>
              <a:latin typeface="Arial Narrow" pitchFamily="34" charset="0"/>
            </a:endParaRPr>
          </a:p>
          <a:p>
            <a:pPr lvl="1" algn="l"/>
            <a:endParaRPr lang="en-US" sz="2400" dirty="0" smtClean="0">
              <a:solidFill>
                <a:schemeClr val="tx1"/>
              </a:solidFill>
            </a:endParaRPr>
          </a:p>
          <a:p>
            <a:pPr algn="l"/>
            <a:endParaRPr lang="en-US" dirty="0" smtClean="0">
              <a:solidFill>
                <a:schemeClr val="tx1"/>
              </a:solidFill>
            </a:endParaRPr>
          </a:p>
        </p:txBody>
      </p:sp>
      <p:pic>
        <p:nvPicPr>
          <p:cNvPr id="4" name="Picture 2" descr="C:\Users\Janet Wyche\AppData\Local\Temp\notesCB2CD5\CCGPS_LogoAPPLE2.jpg"/>
          <p:cNvPicPr>
            <a:picLocks noChangeAspect="1" noChangeArrowheads="1"/>
          </p:cNvPicPr>
          <p:nvPr/>
        </p:nvPicPr>
        <p:blipFill>
          <a:blip r:embed="rId6" cstate="print"/>
          <a:srcRect/>
          <a:stretch>
            <a:fillRect/>
          </a:stretch>
        </p:blipFill>
        <p:spPr bwMode="auto">
          <a:xfrm>
            <a:off x="78486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71800" y="1644124"/>
            <a:ext cx="3276600" cy="3689876"/>
          </a:xfrm>
          <a:prstGeom prst="rect">
            <a:avLst/>
          </a:prstGeom>
          <a:scene3d>
            <a:camera prst="orthographicFront"/>
            <a:lightRig rig="threePt" dir="t"/>
          </a:scene3d>
          <a:sp3d>
            <a:bevelT w="165100" prst="coolSlant"/>
          </a:sp3d>
        </p:spPr>
      </p:pic>
    </p:spTree>
    <p:extLst>
      <p:ext uri="{BB962C8B-B14F-4D97-AF65-F5344CB8AC3E}">
        <p14:creationId xmlns:p14="http://schemas.microsoft.com/office/powerpoint/2010/main" val="264048767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3"/>
          <p:cNvSpPr>
            <a:spLocks noGrp="1"/>
          </p:cNvSpPr>
          <p:nvPr>
            <p:ph type="title"/>
          </p:nvPr>
        </p:nvSpPr>
        <p:spPr>
          <a:xfrm>
            <a:off x="152400" y="304800"/>
            <a:ext cx="8763000" cy="2514600"/>
          </a:xfrm>
        </p:spPr>
        <p:txBody>
          <a:bodyPr/>
          <a:lstStyle/>
          <a:p>
            <a:pPr eaLnBrk="1" hangingPunct="1"/>
            <a:r>
              <a:rPr lang="en-US" dirty="0" smtClean="0">
                <a:latin typeface="Arial Narrow" pitchFamily="34" charset="0"/>
              </a:rPr>
              <a:t>Thank You!</a:t>
            </a:r>
            <a:br>
              <a:rPr lang="en-US" dirty="0" smtClean="0">
                <a:latin typeface="Arial Narrow" pitchFamily="34" charset="0"/>
              </a:rPr>
            </a:br>
            <a:r>
              <a:rPr lang="en-US" sz="2000" dirty="0" smtClean="0">
                <a:latin typeface="Arial Narrow" pitchFamily="34" charset="0"/>
              </a:rPr>
              <a:t> </a:t>
            </a:r>
            <a:r>
              <a:rPr lang="en-US" sz="2000" b="0" dirty="0" smtClean="0">
                <a:latin typeface="Arial Narrow" pitchFamily="34" charset="0"/>
              </a:rPr>
              <a:t>Please visit </a:t>
            </a:r>
            <a:r>
              <a:rPr lang="en-US" sz="2000" b="0" dirty="0" smtClean="0">
                <a:latin typeface="Arial Narrow" pitchFamily="34" charset="0"/>
                <a:hlinkClick r:id="rId3"/>
              </a:rPr>
              <a:t>http://ccgpsmathematics9-10.wikispaces.com/</a:t>
            </a:r>
            <a:r>
              <a:rPr lang="en-US" sz="2000" b="0" dirty="0" smtClean="0">
                <a:latin typeface="Arial Narrow" pitchFamily="34" charset="0"/>
              </a:rPr>
              <a:t>  to share your feedback, ask questions, and share your ideas and resources!</a:t>
            </a:r>
            <a:br>
              <a:rPr lang="en-US" sz="2000" b="0" dirty="0" smtClean="0">
                <a:latin typeface="Arial Narrow" pitchFamily="34" charset="0"/>
              </a:rPr>
            </a:br>
            <a:r>
              <a:rPr lang="en-US" sz="2000" b="0" dirty="0" smtClean="0">
                <a:latin typeface="Arial Narrow" pitchFamily="34" charset="0"/>
              </a:rPr>
              <a:t>Please visit </a:t>
            </a:r>
            <a:r>
              <a:rPr lang="en-US" sz="2000" b="0" dirty="0" smtClean="0">
                <a:latin typeface="Arial Narrow" pitchFamily="34" charset="0"/>
                <a:hlinkClick r:id="rId4"/>
              </a:rPr>
              <a:t>https://www.georgiastandards.org/Common-Core/Pages/Math.aspx</a:t>
            </a:r>
            <a:r>
              <a:rPr lang="en-US" sz="2000" b="0" dirty="0" smtClean="0">
                <a:latin typeface="Arial Narrow" pitchFamily="34" charset="0"/>
              </a:rPr>
              <a:t/>
            </a:r>
            <a:br>
              <a:rPr lang="en-US" sz="2000" b="0" dirty="0" smtClean="0">
                <a:latin typeface="Arial Narrow" pitchFamily="34" charset="0"/>
              </a:rPr>
            </a:br>
            <a:r>
              <a:rPr lang="en-US" sz="2000" b="0" dirty="0" smtClean="0">
                <a:latin typeface="Arial Narrow" pitchFamily="34" charset="0"/>
              </a:rPr>
              <a:t>to join the 9-12 Mathematics email </a:t>
            </a:r>
            <a:r>
              <a:rPr lang="en-US" sz="2000" b="0" dirty="0" err="1" smtClean="0">
                <a:latin typeface="Arial Narrow" pitchFamily="34" charset="0"/>
              </a:rPr>
              <a:t>listserve</a:t>
            </a:r>
            <a:r>
              <a:rPr lang="en-US" sz="2000" b="0" dirty="0" smtClean="0">
                <a:latin typeface="Arial Narrow" pitchFamily="34" charset="0"/>
              </a:rPr>
              <a:t>.</a:t>
            </a:r>
            <a:br>
              <a:rPr lang="en-US" sz="2000" b="0" dirty="0" smtClean="0">
                <a:latin typeface="Arial Narrow" pitchFamily="34" charset="0"/>
              </a:rPr>
            </a:br>
            <a:r>
              <a:rPr lang="en-US" sz="2000" dirty="0"/>
              <a:t>Follow </a:t>
            </a:r>
            <a:r>
              <a:rPr lang="en-US" sz="2000" dirty="0" smtClean="0"/>
              <a:t>us on Twitter </a:t>
            </a:r>
            <a:r>
              <a:rPr lang="en-US" sz="2000" dirty="0"/>
              <a:t/>
            </a:r>
            <a:br>
              <a:rPr lang="en-US" sz="2000" dirty="0"/>
            </a:br>
            <a:r>
              <a:rPr lang="en-US" sz="2000" dirty="0" smtClean="0"/>
              <a:t>@</a:t>
            </a:r>
            <a:r>
              <a:rPr lang="en-US" sz="2000" dirty="0" err="1" smtClean="0"/>
              <a:t>GaDOEMath</a:t>
            </a:r>
            <a:endParaRPr lang="en-US" b="0" dirty="0" smtClean="0">
              <a:latin typeface="Arial Narrow" pitchFamily="34" charset="0"/>
            </a:endParaRPr>
          </a:p>
        </p:txBody>
      </p:sp>
      <p:sp>
        <p:nvSpPr>
          <p:cNvPr id="46083" name="Content Placeholder 5"/>
          <p:cNvSpPr>
            <a:spLocks noGrp="1"/>
          </p:cNvSpPr>
          <p:nvPr>
            <p:ph sz="half" idx="1"/>
          </p:nvPr>
        </p:nvSpPr>
        <p:spPr>
          <a:xfrm>
            <a:off x="457200" y="2895600"/>
            <a:ext cx="4038600" cy="1752600"/>
          </a:xfrm>
        </p:spPr>
        <p:txBody>
          <a:bodyPr/>
          <a:lstStyle/>
          <a:p>
            <a:pPr algn="ctr">
              <a:buFont typeface="Arial" charset="0"/>
              <a:buNone/>
            </a:pPr>
            <a:r>
              <a:rPr lang="en-US" b="1" dirty="0" smtClean="0">
                <a:latin typeface="Arial Narrow" pitchFamily="34" charset="0"/>
              </a:rPr>
              <a:t>Brooke Kline</a:t>
            </a:r>
          </a:p>
          <a:p>
            <a:pPr algn="ctr">
              <a:buFont typeface="Arial" charset="0"/>
              <a:buNone/>
            </a:pPr>
            <a:r>
              <a:rPr lang="en-US" dirty="0" smtClean="0">
                <a:latin typeface="Arial Narrow" pitchFamily="34" charset="0"/>
              </a:rPr>
              <a:t>Program Specialist (6‐12)</a:t>
            </a:r>
          </a:p>
          <a:p>
            <a:pPr algn="ctr">
              <a:buFont typeface="Arial" charset="0"/>
              <a:buNone/>
            </a:pPr>
            <a:r>
              <a:rPr lang="en-US" dirty="0" smtClean="0">
                <a:latin typeface="Arial Narrow" pitchFamily="34" charset="0"/>
                <a:hlinkClick r:id="rId5"/>
              </a:rPr>
              <a:t>bkline@doe.k12.ga.us</a:t>
            </a:r>
            <a:endParaRPr lang="en-US" dirty="0" smtClean="0">
              <a:latin typeface="Arial Narrow" pitchFamily="34" charset="0"/>
            </a:endParaRPr>
          </a:p>
          <a:p>
            <a:pPr algn="ctr">
              <a:buFont typeface="Arial" charset="0"/>
              <a:buNone/>
            </a:pPr>
            <a:endParaRPr lang="en-US" dirty="0" smtClean="0"/>
          </a:p>
          <a:p>
            <a:endParaRPr lang="en-US" dirty="0" smtClean="0"/>
          </a:p>
        </p:txBody>
      </p:sp>
      <p:sp>
        <p:nvSpPr>
          <p:cNvPr id="46084" name="Content Placeholder 6"/>
          <p:cNvSpPr>
            <a:spLocks noGrp="1"/>
          </p:cNvSpPr>
          <p:nvPr>
            <p:ph sz="half" idx="2"/>
          </p:nvPr>
        </p:nvSpPr>
        <p:spPr>
          <a:xfrm>
            <a:off x="4648200" y="2895600"/>
            <a:ext cx="4038600" cy="1828800"/>
          </a:xfrm>
        </p:spPr>
        <p:txBody>
          <a:bodyPr/>
          <a:lstStyle/>
          <a:p>
            <a:pPr algn="ctr">
              <a:buFont typeface="Arial" charset="0"/>
              <a:buNone/>
            </a:pPr>
            <a:r>
              <a:rPr lang="en-US" b="1" dirty="0" smtClean="0">
                <a:latin typeface="Arial Narrow" pitchFamily="34" charset="0"/>
              </a:rPr>
              <a:t>James Pratt</a:t>
            </a:r>
          </a:p>
          <a:p>
            <a:pPr algn="ctr">
              <a:buFont typeface="Arial" charset="0"/>
              <a:buNone/>
            </a:pPr>
            <a:r>
              <a:rPr lang="en-US" dirty="0" smtClean="0">
                <a:latin typeface="Arial Narrow" pitchFamily="34" charset="0"/>
              </a:rPr>
              <a:t>Program Specialist (6-12)</a:t>
            </a:r>
          </a:p>
          <a:p>
            <a:pPr algn="ctr">
              <a:buFont typeface="Arial" charset="0"/>
              <a:buNone/>
            </a:pPr>
            <a:r>
              <a:rPr lang="en-US" dirty="0" smtClean="0">
                <a:latin typeface="Arial Narrow" pitchFamily="34" charset="0"/>
                <a:hlinkClick r:id="rId6"/>
              </a:rPr>
              <a:t>jpratt@doe.k12.ga.us</a:t>
            </a:r>
            <a:endParaRPr lang="en-US" dirty="0" smtClean="0">
              <a:latin typeface="Arial Narrow" pitchFamily="34" charset="0"/>
            </a:endParaRPr>
          </a:p>
          <a:p>
            <a:pPr algn="ctr">
              <a:buFont typeface="Arial" charset="0"/>
              <a:buNone/>
            </a:pPr>
            <a:endParaRPr lang="en-US" dirty="0" smtClean="0"/>
          </a:p>
        </p:txBody>
      </p:sp>
      <p:sp>
        <p:nvSpPr>
          <p:cNvPr id="46085" name="TextBox 7"/>
          <p:cNvSpPr txBox="1">
            <a:spLocks noChangeArrowheads="1"/>
          </p:cNvSpPr>
          <p:nvPr/>
        </p:nvSpPr>
        <p:spPr bwMode="auto">
          <a:xfrm>
            <a:off x="533400" y="5105400"/>
            <a:ext cx="184731" cy="646331"/>
          </a:xfrm>
          <a:prstGeom prst="rect">
            <a:avLst/>
          </a:prstGeom>
          <a:noFill/>
          <a:ln w="9525">
            <a:noFill/>
            <a:miter lim="800000"/>
            <a:headEnd/>
            <a:tailEnd/>
          </a:ln>
        </p:spPr>
        <p:txBody>
          <a:bodyPr wrap="none">
            <a:spAutoFit/>
          </a:bodyPr>
          <a:lstStyle/>
          <a:p>
            <a:endParaRPr lang="en-US" dirty="0"/>
          </a:p>
          <a:p>
            <a:endParaRPr lang="en-US" dirty="0"/>
          </a:p>
        </p:txBody>
      </p:sp>
      <p:sp>
        <p:nvSpPr>
          <p:cNvPr id="6" name="TextBox 5"/>
          <p:cNvSpPr txBox="1"/>
          <p:nvPr/>
        </p:nvSpPr>
        <p:spPr>
          <a:xfrm>
            <a:off x="990600" y="4800600"/>
            <a:ext cx="7162800" cy="830997"/>
          </a:xfrm>
          <a:prstGeom prst="rect">
            <a:avLst/>
          </a:prstGeom>
          <a:noFill/>
        </p:spPr>
        <p:txBody>
          <a:bodyPr wrap="square" rtlCol="0">
            <a:spAutoFit/>
          </a:bodyPr>
          <a:lstStyle/>
          <a:p>
            <a:pPr algn="ctr"/>
            <a:r>
              <a:rPr lang="en-US" sz="2400" dirty="0" smtClean="0">
                <a:latin typeface="Arial Narrow" pitchFamily="34" charset="0"/>
              </a:rPr>
              <a:t>These materials are for nonprofit educational purposes only.  Any other use may constitute copyright infringement.</a:t>
            </a:r>
            <a:endParaRPr lang="en-US" sz="2400" dirty="0">
              <a:latin typeface="Arial Narrow" pitchFamily="34" charset="0"/>
            </a:endParaRPr>
          </a:p>
        </p:txBody>
      </p:sp>
      <p:pic>
        <p:nvPicPr>
          <p:cNvPr id="7" name="Picture 2" descr="C:\Users\Janet Wyche\AppData\Local\Temp\notesCB2CD5\CCGPS_LogoAPPLE2.jpg"/>
          <p:cNvPicPr>
            <a:picLocks noChangeAspect="1" noChangeArrowheads="1"/>
          </p:cNvPicPr>
          <p:nvPr/>
        </p:nvPicPr>
        <p:blipFill>
          <a:blip r:embed="rId7" cstate="print"/>
          <a:srcRect/>
          <a:stretch>
            <a:fillRect/>
          </a:stretch>
        </p:blipFill>
        <p:spPr bwMode="auto">
          <a:xfrm>
            <a:off x="7543800" y="57150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942607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type="body" idx="1"/>
          </p:nvPr>
        </p:nvSpPr>
        <p:spPr>
          <a:xfrm>
            <a:off x="228601" y="1295400"/>
            <a:ext cx="8686800" cy="4800600"/>
          </a:xfrm>
        </p:spPr>
        <p:txBody>
          <a:bodyPr/>
          <a:lstStyle/>
          <a:p>
            <a:pPr marL="0" indent="0">
              <a:buNone/>
            </a:pPr>
            <a:r>
              <a:rPr lang="en-US" sz="3600" dirty="0" smtClean="0"/>
              <a:t>I’ve noticed that many of the standards are the same from previous units and courses, do we have to teach them again?</a:t>
            </a:r>
            <a:endParaRPr lang="en-US" sz="2800" dirty="0"/>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848600" y="57912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2"/>
          <p:cNvSpPr>
            <a:spLocks noGrp="1" noChangeArrowheads="1"/>
          </p:cNvSpPr>
          <p:nvPr>
            <p:ph type="title"/>
          </p:nvPr>
        </p:nvSpPr>
        <p:spPr>
          <a:xfrm>
            <a:off x="1066800" y="304800"/>
            <a:ext cx="6934200" cy="762000"/>
          </a:xfrm>
          <a:solidFill>
            <a:schemeClr val="bg2">
              <a:lumMod val="75000"/>
            </a:schemeClr>
          </a:solidFill>
          <a:scene3d>
            <a:camera prst="orthographicFront"/>
            <a:lightRig rig="threePt" dir="t"/>
          </a:scene3d>
          <a:sp3d prstMaterial="plastic">
            <a:bevelT w="165100" prst="coolSlant"/>
          </a:sp3d>
        </p:spPr>
        <p:txBody>
          <a:bodyPr/>
          <a:lstStyle/>
          <a:p>
            <a:pPr eaLnBrk="1" hangingPunct="1"/>
            <a:r>
              <a:rPr lang="en-US" dirty="0" smtClean="0"/>
              <a:t>Wiki/Email Questions</a:t>
            </a:r>
          </a:p>
        </p:txBody>
      </p:sp>
    </p:spTree>
    <p:extLst>
      <p:ext uri="{BB962C8B-B14F-4D97-AF65-F5344CB8AC3E}">
        <p14:creationId xmlns:p14="http://schemas.microsoft.com/office/powerpoint/2010/main" val="1840713233"/>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1050925"/>
            <a:ext cx="3047999" cy="4278617"/>
          </a:xfrm>
          <a:prstGeom prst="rect">
            <a:avLst/>
          </a:prstGeom>
          <a:scene3d>
            <a:camera prst="orthographicFront"/>
            <a:lightRig rig="threePt" dir="t"/>
          </a:scene3d>
          <a:sp3d>
            <a:bevelT w="165100" prst="coolSlant"/>
          </a:sp3d>
        </p:spPr>
      </p:pic>
      <p:sp>
        <p:nvSpPr>
          <p:cNvPr id="3" name="Subtitle 2"/>
          <p:cNvSpPr>
            <a:spLocks noGrp="1"/>
          </p:cNvSpPr>
          <p:nvPr>
            <p:ph type="subTitle" idx="1"/>
          </p:nvPr>
        </p:nvSpPr>
        <p:spPr>
          <a:xfrm>
            <a:off x="3505201" y="1295400"/>
            <a:ext cx="5486399" cy="4648200"/>
          </a:xfrm>
        </p:spPr>
        <p:txBody>
          <a:bodyPr/>
          <a:lstStyle/>
          <a:p>
            <a:pPr algn="l"/>
            <a:r>
              <a:rPr lang="en-US" dirty="0" smtClean="0">
                <a:solidFill>
                  <a:schemeClr val="tx1"/>
                </a:solidFill>
              </a:rPr>
              <a:t>Trina has a conjecture: “Pick any two integers, Look at the sum of their squares, the difference of their squares, and twice the product of the two integers you chose. Those three numbers are the sides of a right triangle.”</a:t>
            </a:r>
          </a:p>
          <a:p>
            <a:pPr algn="l"/>
            <a:r>
              <a:rPr lang="en-US" dirty="0" smtClean="0">
                <a:solidFill>
                  <a:schemeClr val="tx1"/>
                </a:solidFill>
              </a:rPr>
              <a:t>Is Trina’s conjecture true?</a:t>
            </a:r>
          </a:p>
        </p:txBody>
      </p:sp>
      <p:pic>
        <p:nvPicPr>
          <p:cNvPr id="4" name="Picture 2" descr="C:\Users\Janet Wyche\AppData\Local\Temp\notesCB2CD5\CCGPS_LogoAPPLE2.jpg"/>
          <p:cNvPicPr>
            <a:picLocks noChangeAspect="1" noChangeArrowheads="1"/>
          </p:cNvPicPr>
          <p:nvPr/>
        </p:nvPicPr>
        <p:blipFill>
          <a:blip r:embed="rId4" cstate="print"/>
          <a:srcRect/>
          <a:stretch>
            <a:fillRect/>
          </a:stretch>
        </p:blipFill>
        <p:spPr bwMode="auto">
          <a:xfrm>
            <a:off x="7543800" y="1524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905000" y="304801"/>
            <a:ext cx="5334000" cy="990599"/>
          </a:xfrm>
          <a:solidFill>
            <a:schemeClr val="bg2">
              <a:lumMod val="75000"/>
            </a:schemeClr>
          </a:solidFill>
          <a:scene3d>
            <a:camera prst="orthographicFront"/>
            <a:lightRig rig="threePt" dir="t"/>
          </a:scene3d>
          <a:sp3d prstMaterial="metal">
            <a:bevelT w="165100" prst="coolSlant"/>
          </a:sp3d>
        </p:spPr>
        <p:txBody>
          <a:bodyPr>
            <a:sp3d extrusionH="57150">
              <a:bevelT w="38100" h="38100" prst="relaxedInset"/>
            </a:sp3d>
          </a:bodyPr>
          <a:lstStyle/>
          <a:p>
            <a:r>
              <a:rPr lang="en-US" dirty="0" smtClean="0"/>
              <a:t>Activate your Brain </a:t>
            </a:r>
            <a:endParaRPr lang="en-US" dirty="0"/>
          </a:p>
        </p:txBody>
      </p:sp>
      <p:sp>
        <p:nvSpPr>
          <p:cNvPr id="25" name="TextBox 24"/>
          <p:cNvSpPr txBox="1"/>
          <p:nvPr/>
        </p:nvSpPr>
        <p:spPr>
          <a:xfrm>
            <a:off x="228600" y="5712023"/>
            <a:ext cx="5117748" cy="307777"/>
          </a:xfrm>
          <a:prstGeom prst="rect">
            <a:avLst/>
          </a:prstGeom>
          <a:noFill/>
        </p:spPr>
        <p:txBody>
          <a:bodyPr wrap="none" rtlCol="0">
            <a:spAutoFit/>
          </a:bodyPr>
          <a:lstStyle/>
          <a:p>
            <a:r>
              <a:rPr lang="en-US" sz="1400" dirty="0" smtClean="0"/>
              <a:t>Adapted from </a:t>
            </a:r>
            <a:r>
              <a:rPr lang="en-US" sz="1400" i="1" dirty="0" smtClean="0"/>
              <a:t>Illustrative Mathematics</a:t>
            </a:r>
            <a:r>
              <a:rPr lang="en-US" sz="1400" dirty="0" smtClean="0"/>
              <a:t> A-APR Trina’s Triangles</a:t>
            </a:r>
            <a:endParaRPr lang="en-US" sz="1400" dirty="0"/>
          </a:p>
        </p:txBody>
      </p:sp>
    </p:spTree>
    <p:extLst>
      <p:ext uri="{BB962C8B-B14F-4D97-AF65-F5344CB8AC3E}">
        <p14:creationId xmlns:p14="http://schemas.microsoft.com/office/powerpoint/2010/main" val="33362763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543800" y="1524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905000" y="304801"/>
            <a:ext cx="5334000" cy="990599"/>
          </a:xfrm>
          <a:solidFill>
            <a:schemeClr val="bg2">
              <a:lumMod val="75000"/>
            </a:schemeClr>
          </a:solidFill>
          <a:scene3d>
            <a:camera prst="orthographicFront"/>
            <a:lightRig rig="threePt" dir="t"/>
          </a:scene3d>
          <a:sp3d prstMaterial="metal">
            <a:bevelT w="165100" prst="coolSlant"/>
          </a:sp3d>
        </p:spPr>
        <p:txBody>
          <a:bodyPr>
            <a:sp3d extrusionH="57150">
              <a:bevelT w="38100" h="38100" prst="relaxedInset"/>
            </a:sp3d>
          </a:bodyPr>
          <a:lstStyle/>
          <a:p>
            <a:r>
              <a:rPr lang="en-US" dirty="0" smtClean="0"/>
              <a:t>Activate your Brain </a:t>
            </a:r>
            <a:endParaRPr lang="en-US" dirty="0"/>
          </a:p>
        </p:txBody>
      </p:sp>
      <p:sp>
        <p:nvSpPr>
          <p:cNvPr id="5" name="Subtitle 4"/>
          <p:cNvSpPr>
            <a:spLocks noGrp="1"/>
          </p:cNvSpPr>
          <p:nvPr>
            <p:ph type="subTitle" idx="1"/>
          </p:nvPr>
        </p:nvSpPr>
        <p:spPr>
          <a:xfrm>
            <a:off x="457200" y="1447800"/>
            <a:ext cx="8153400" cy="4191000"/>
          </a:xfrm>
        </p:spPr>
        <p:txBody>
          <a:bodyPr/>
          <a:lstStyle/>
          <a:p>
            <a:pPr algn="l"/>
            <a:r>
              <a:rPr lang="en-US" sz="2800" dirty="0">
                <a:solidFill>
                  <a:schemeClr val="tx1"/>
                </a:solidFill>
              </a:rPr>
              <a:t>“Pick any two integers, Look at the sum of their squares, the difference of their squares, and twice the product of the two integers you chose. Those three numbers are the sides of a right triangle.”</a:t>
            </a:r>
          </a:p>
          <a:p>
            <a:pPr algn="l"/>
            <a:r>
              <a:rPr lang="en-US" dirty="0" smtClean="0">
                <a:solidFill>
                  <a:schemeClr val="tx1"/>
                </a:solidFill>
              </a:rPr>
              <a:t>Is the conjecture true, if so prove it, if not modify it to be true and show it is true.</a:t>
            </a:r>
          </a:p>
        </p:txBody>
      </p:sp>
      <p:sp>
        <p:nvSpPr>
          <p:cNvPr id="6" name="TextBox 5"/>
          <p:cNvSpPr txBox="1"/>
          <p:nvPr/>
        </p:nvSpPr>
        <p:spPr>
          <a:xfrm>
            <a:off x="228600" y="5712023"/>
            <a:ext cx="5117748" cy="307777"/>
          </a:xfrm>
          <a:prstGeom prst="rect">
            <a:avLst/>
          </a:prstGeom>
          <a:noFill/>
        </p:spPr>
        <p:txBody>
          <a:bodyPr wrap="none" rtlCol="0">
            <a:spAutoFit/>
          </a:bodyPr>
          <a:lstStyle/>
          <a:p>
            <a:r>
              <a:rPr lang="en-US" sz="1400" dirty="0" smtClean="0"/>
              <a:t>Adapted from </a:t>
            </a:r>
            <a:r>
              <a:rPr lang="en-US" sz="1400" i="1" dirty="0" smtClean="0"/>
              <a:t>Illustrative Mathematics</a:t>
            </a:r>
            <a:r>
              <a:rPr lang="en-US" sz="1400" dirty="0" smtClean="0"/>
              <a:t> A-APR Trina’s Triangles</a:t>
            </a:r>
            <a:endParaRPr lang="en-US" sz="1400" dirty="0"/>
          </a:p>
        </p:txBody>
      </p:sp>
    </p:spTree>
    <p:extLst>
      <p:ext uri="{BB962C8B-B14F-4D97-AF65-F5344CB8AC3E}">
        <p14:creationId xmlns:p14="http://schemas.microsoft.com/office/powerpoint/2010/main" val="35457697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igidea.jpg"/>
          <p:cNvPicPr>
            <a:picLocks noChangeAspect="1"/>
          </p:cNvPicPr>
          <p:nvPr/>
        </p:nvPicPr>
        <p:blipFill>
          <a:blip r:embed="rId3" cstate="print"/>
          <a:stretch>
            <a:fillRect/>
          </a:stretch>
        </p:blipFill>
        <p:spPr>
          <a:xfrm>
            <a:off x="6248400" y="762000"/>
            <a:ext cx="2819400" cy="4191000"/>
          </a:xfrm>
          <a:prstGeom prst="rect">
            <a:avLst/>
          </a:prstGeom>
          <a:scene3d>
            <a:camera prst="orthographicFront"/>
            <a:lightRig rig="threePt" dir="t"/>
          </a:scene3d>
          <a:sp3d>
            <a:bevelT w="165100" prst="coolSlant"/>
          </a:sp3d>
        </p:spPr>
      </p:pic>
      <p:sp>
        <p:nvSpPr>
          <p:cNvPr id="2" name="Title 1"/>
          <p:cNvSpPr>
            <a:spLocks noGrp="1"/>
          </p:cNvSpPr>
          <p:nvPr>
            <p:ph type="ctrTitle"/>
          </p:nvPr>
        </p:nvSpPr>
        <p:spPr>
          <a:xfrm>
            <a:off x="1524000" y="228601"/>
            <a:ext cx="5943600" cy="838199"/>
          </a:xfrm>
          <a:solidFill>
            <a:schemeClr val="bg2">
              <a:lumMod val="75000"/>
            </a:schemeClr>
          </a:solidFill>
          <a:scene3d>
            <a:camera prst="orthographicFront"/>
            <a:lightRig rig="threePt" dir="t"/>
          </a:scene3d>
          <a:sp3d>
            <a:bevelT w="165100" prst="coolSlant"/>
          </a:sp3d>
        </p:spPr>
        <p:txBody>
          <a:bodyPr/>
          <a:lstStyle/>
          <a:p>
            <a:r>
              <a:rPr lang="en-US" dirty="0" smtClean="0">
                <a:latin typeface="Arial Narrow" pitchFamily="34" charset="0"/>
              </a:rPr>
              <a:t>What’s the big idea?</a:t>
            </a:r>
            <a:endParaRPr lang="en-US" dirty="0">
              <a:latin typeface="Arial Narrow" pitchFamily="34" charset="0"/>
            </a:endParaRPr>
          </a:p>
        </p:txBody>
      </p:sp>
      <p:sp>
        <p:nvSpPr>
          <p:cNvPr id="3" name="Subtitle 2"/>
          <p:cNvSpPr>
            <a:spLocks noGrp="1"/>
          </p:cNvSpPr>
          <p:nvPr>
            <p:ph type="subTitle" idx="1"/>
          </p:nvPr>
        </p:nvSpPr>
        <p:spPr>
          <a:xfrm>
            <a:off x="304800" y="1066800"/>
            <a:ext cx="5943600" cy="5257800"/>
          </a:xfrm>
        </p:spPr>
        <p:txBody>
          <a:bodyPr/>
          <a:lstStyle/>
          <a:p>
            <a:pPr marL="571500" indent="-571500" algn="l">
              <a:buFont typeface="Arial" pitchFamily="34" charset="0"/>
              <a:buChar char="•"/>
            </a:pPr>
            <a:r>
              <a:rPr lang="en-US" sz="2200" dirty="0" smtClean="0">
                <a:solidFill>
                  <a:schemeClr val="tx1"/>
                </a:solidFill>
              </a:rPr>
              <a:t>Use complex numbers in polynomial identities and equations.</a:t>
            </a:r>
          </a:p>
          <a:p>
            <a:pPr marL="571500" indent="-571500" algn="l">
              <a:buFont typeface="Arial" pitchFamily="34" charset="0"/>
              <a:buChar char="•"/>
            </a:pPr>
            <a:r>
              <a:rPr lang="en-US" sz="2200" dirty="0" smtClean="0">
                <a:solidFill>
                  <a:schemeClr val="tx1"/>
                </a:solidFill>
              </a:rPr>
              <a:t>Interpret the structure of expressions.</a:t>
            </a:r>
          </a:p>
          <a:p>
            <a:pPr marL="571500" indent="-571500" algn="l">
              <a:buFont typeface="Arial" pitchFamily="34" charset="0"/>
              <a:buChar char="•"/>
            </a:pPr>
            <a:r>
              <a:rPr lang="en-US" sz="2200" dirty="0" smtClean="0">
                <a:solidFill>
                  <a:schemeClr val="tx1"/>
                </a:solidFill>
              </a:rPr>
              <a:t>Write expressions in equivalent forms to solve problems.</a:t>
            </a:r>
          </a:p>
          <a:p>
            <a:pPr marL="571500" indent="-571500" algn="l">
              <a:buFont typeface="Arial" pitchFamily="34" charset="0"/>
              <a:buChar char="•"/>
            </a:pPr>
            <a:r>
              <a:rPr lang="en-US" sz="2200" dirty="0" smtClean="0">
                <a:solidFill>
                  <a:schemeClr val="tx1"/>
                </a:solidFill>
              </a:rPr>
              <a:t>Perform arithmetic operations on polynomials.</a:t>
            </a:r>
          </a:p>
          <a:p>
            <a:pPr marL="571500" indent="-571500" algn="l">
              <a:buFont typeface="Arial" pitchFamily="34" charset="0"/>
              <a:buChar char="•"/>
            </a:pPr>
            <a:r>
              <a:rPr lang="en-US" sz="2200" dirty="0" smtClean="0">
                <a:solidFill>
                  <a:schemeClr val="tx1"/>
                </a:solidFill>
              </a:rPr>
              <a:t>Understand the relationship between zeros and factors of polynomials.</a:t>
            </a:r>
          </a:p>
          <a:p>
            <a:pPr marL="571500" indent="-571500" algn="l">
              <a:buFont typeface="Arial" pitchFamily="34" charset="0"/>
              <a:buChar char="•"/>
            </a:pPr>
            <a:r>
              <a:rPr lang="en-US" sz="2200" dirty="0" smtClean="0">
                <a:solidFill>
                  <a:schemeClr val="tx1"/>
                </a:solidFill>
              </a:rPr>
              <a:t>Use polynomial identities to solve problems.</a:t>
            </a:r>
          </a:p>
          <a:p>
            <a:pPr marL="571500" indent="-571500" algn="l">
              <a:buFont typeface="Arial" pitchFamily="34" charset="0"/>
              <a:buChar char="•"/>
            </a:pPr>
            <a:r>
              <a:rPr lang="en-US" sz="2200" dirty="0" smtClean="0">
                <a:solidFill>
                  <a:schemeClr val="tx1"/>
                </a:solidFill>
              </a:rPr>
              <a:t>Solve systems of equations.</a:t>
            </a:r>
          </a:p>
          <a:p>
            <a:pPr marL="571500" indent="-571500" algn="l">
              <a:buFont typeface="Arial" pitchFamily="34" charset="0"/>
              <a:buChar char="•"/>
            </a:pPr>
            <a:r>
              <a:rPr lang="en-US" sz="2200" dirty="0" smtClean="0">
                <a:solidFill>
                  <a:schemeClr val="tx1"/>
                </a:solidFill>
              </a:rPr>
              <a:t>Represent and solve equations and inequalities graphically.</a:t>
            </a:r>
          </a:p>
          <a:p>
            <a:pPr marL="571500" indent="-571500" algn="l">
              <a:buFont typeface="Arial" pitchFamily="34" charset="0"/>
              <a:buChar char="•"/>
            </a:pPr>
            <a:r>
              <a:rPr lang="en-US" sz="2200" dirty="0" smtClean="0">
                <a:solidFill>
                  <a:schemeClr val="tx1"/>
                </a:solidFill>
              </a:rPr>
              <a:t>Analyze functions using different representations.</a:t>
            </a:r>
          </a:p>
        </p:txBody>
      </p:sp>
      <p:pic>
        <p:nvPicPr>
          <p:cNvPr id="4" name="Picture 2" descr="C:\Users\Janet Wyche\AppData\Local\Temp\notesCB2CD5\CCGPS_LogoAPPLE2.jpg"/>
          <p:cNvPicPr>
            <a:picLocks noChangeAspect="1" noChangeArrowheads="1"/>
          </p:cNvPicPr>
          <p:nvPr/>
        </p:nvPicPr>
        <p:blipFill>
          <a:blip r:embed="rId4" cstate="print"/>
          <a:srcRect/>
          <a:stretch>
            <a:fillRect/>
          </a:stretch>
        </p:blipFill>
        <p:spPr bwMode="auto">
          <a:xfrm>
            <a:off x="7620000" y="5715000"/>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3" cstate="print"/>
          <a:srcRect r="3174" b="39276"/>
          <a:stretch/>
        </p:blipFill>
        <p:spPr bwMode="auto">
          <a:xfrm>
            <a:off x="914400" y="1836738"/>
            <a:ext cx="7315200" cy="4259262"/>
          </a:xfrm>
          <a:prstGeom prst="rect">
            <a:avLst/>
          </a:prstGeom>
          <a:noFill/>
          <a:ln w="9525">
            <a:noFill/>
            <a:miter lim="800000"/>
            <a:headEnd/>
            <a:tailEnd/>
          </a:ln>
          <a:scene3d>
            <a:camera prst="orthographicFront"/>
            <a:lightRig rig="threePt" dir="t"/>
          </a:scene3d>
          <a:sp3d>
            <a:bevelT w="165100" prst="coolSlant"/>
          </a:sp3d>
        </p:spPr>
      </p:pic>
      <p:sp>
        <p:nvSpPr>
          <p:cNvPr id="2" name="Title 1"/>
          <p:cNvSpPr>
            <a:spLocks noGrp="1"/>
          </p:cNvSpPr>
          <p:nvPr>
            <p:ph type="ctrTitle"/>
          </p:nvPr>
        </p:nvSpPr>
        <p:spPr>
          <a:xfrm>
            <a:off x="1524000" y="228601"/>
            <a:ext cx="5943600" cy="838199"/>
          </a:xfrm>
          <a:solidFill>
            <a:schemeClr val="bg2">
              <a:lumMod val="75000"/>
            </a:schemeClr>
          </a:solidFill>
          <a:scene3d>
            <a:camera prst="orthographicFront"/>
            <a:lightRig rig="threePt" dir="t"/>
          </a:scene3d>
          <a:sp3d>
            <a:bevelT w="165100" prst="coolSlant"/>
          </a:sp3d>
        </p:spPr>
        <p:txBody>
          <a:bodyPr/>
          <a:lstStyle/>
          <a:p>
            <a:r>
              <a:rPr lang="en-US" dirty="0" smtClean="0">
                <a:latin typeface="Arial Narrow" pitchFamily="34" charset="0"/>
              </a:rPr>
              <a:t>What’s the big idea?</a:t>
            </a:r>
            <a:endParaRPr lang="en-US" dirty="0">
              <a:latin typeface="Arial Narrow" pitchFamily="34" charset="0"/>
            </a:endParaRPr>
          </a:p>
        </p:txBody>
      </p:sp>
      <p:sp>
        <p:nvSpPr>
          <p:cNvPr id="3" name="Subtitle 2"/>
          <p:cNvSpPr>
            <a:spLocks noGrp="1"/>
          </p:cNvSpPr>
          <p:nvPr>
            <p:ph type="subTitle" idx="1"/>
          </p:nvPr>
        </p:nvSpPr>
        <p:spPr>
          <a:xfrm>
            <a:off x="152400" y="1219200"/>
            <a:ext cx="8839200" cy="617538"/>
          </a:xfrm>
        </p:spPr>
        <p:txBody>
          <a:bodyPr/>
          <a:lstStyle/>
          <a:p>
            <a:r>
              <a:rPr lang="en-US" dirty="0" smtClean="0">
                <a:solidFill>
                  <a:schemeClr val="tx1"/>
                </a:solidFill>
              </a:rPr>
              <a:t>Standards for Mathematical Practice</a:t>
            </a:r>
          </a:p>
          <a:p>
            <a:pPr algn="l"/>
            <a:endParaRPr lang="en-US" dirty="0" smtClean="0">
              <a:solidFill>
                <a:schemeClr val="tx1"/>
              </a:solidFill>
              <a:latin typeface="Arial Narrow" pitchFamily="34" charset="0"/>
            </a:endParaRPr>
          </a:p>
        </p:txBody>
      </p:sp>
      <p:pic>
        <p:nvPicPr>
          <p:cNvPr id="4" name="Picture 2" descr="C:\Users\Janet Wyche\AppData\Local\Temp\notesCB2CD5\CCGPS_LogoAPPLE2.jpg"/>
          <p:cNvPicPr>
            <a:picLocks noChangeAspect="1" noChangeArrowheads="1"/>
          </p:cNvPicPr>
          <p:nvPr/>
        </p:nvPicPr>
        <p:blipFill>
          <a:blip r:embed="rId4" cstate="print"/>
          <a:srcRect/>
          <a:stretch>
            <a:fillRect/>
          </a:stretch>
        </p:blipFill>
        <p:spPr bwMode="auto">
          <a:xfrm>
            <a:off x="78486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60742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28601"/>
            <a:ext cx="5943600" cy="838199"/>
          </a:xfrm>
          <a:solidFill>
            <a:schemeClr val="bg2">
              <a:lumMod val="75000"/>
            </a:schemeClr>
          </a:solidFill>
          <a:scene3d>
            <a:camera prst="orthographicFront"/>
            <a:lightRig rig="threePt" dir="t"/>
          </a:scene3d>
          <a:sp3d>
            <a:bevelT w="165100" prst="coolSlant"/>
          </a:sp3d>
        </p:spPr>
        <p:txBody>
          <a:bodyPr/>
          <a:lstStyle/>
          <a:p>
            <a:r>
              <a:rPr lang="en-US" dirty="0" smtClean="0">
                <a:latin typeface="Arial Narrow" pitchFamily="34" charset="0"/>
              </a:rPr>
              <a:t>What’s the big idea?</a:t>
            </a:r>
            <a:endParaRPr lang="en-US" dirty="0">
              <a:latin typeface="Arial Narrow" pitchFamily="34" charset="0"/>
            </a:endParaRPr>
          </a:p>
        </p:txBody>
      </p:sp>
      <p:sp>
        <p:nvSpPr>
          <p:cNvPr id="3" name="Subtitle 2"/>
          <p:cNvSpPr>
            <a:spLocks noGrp="1"/>
          </p:cNvSpPr>
          <p:nvPr>
            <p:ph type="subTitle" idx="1"/>
          </p:nvPr>
        </p:nvSpPr>
        <p:spPr>
          <a:xfrm>
            <a:off x="152400" y="990600"/>
            <a:ext cx="5181600" cy="4796135"/>
          </a:xfrm>
        </p:spPr>
        <p:txBody>
          <a:bodyPr/>
          <a:lstStyle/>
          <a:p>
            <a:pPr marL="457200" indent="-457200" algn="l">
              <a:buFont typeface="Arial" pitchFamily="34" charset="0"/>
              <a:buChar char="•"/>
            </a:pPr>
            <a:r>
              <a:rPr lang="en-US" sz="2800" dirty="0" smtClean="0">
                <a:solidFill>
                  <a:schemeClr val="tx1"/>
                </a:solidFill>
              </a:rPr>
              <a:t>SMP 1 – Make sense of problems and persevere in solving them</a:t>
            </a:r>
          </a:p>
          <a:p>
            <a:pPr marL="457200" indent="-457200" algn="l">
              <a:buFont typeface="Arial" pitchFamily="34" charset="0"/>
              <a:buChar char="•"/>
            </a:pPr>
            <a:r>
              <a:rPr lang="en-US" sz="2800" dirty="0" smtClean="0">
                <a:solidFill>
                  <a:schemeClr val="tx1"/>
                </a:solidFill>
              </a:rPr>
              <a:t>SMP 2 – Reason abstractly and quantitatively</a:t>
            </a:r>
          </a:p>
          <a:p>
            <a:pPr marL="457200" indent="-457200" algn="l">
              <a:buFont typeface="Arial" pitchFamily="34" charset="0"/>
              <a:buChar char="•"/>
            </a:pPr>
            <a:r>
              <a:rPr lang="en-US" sz="2800" dirty="0" smtClean="0">
                <a:solidFill>
                  <a:schemeClr val="tx1"/>
                </a:solidFill>
              </a:rPr>
              <a:t>SMP </a:t>
            </a:r>
            <a:r>
              <a:rPr lang="en-US" sz="2800" dirty="0">
                <a:solidFill>
                  <a:schemeClr val="tx1"/>
                </a:solidFill>
              </a:rPr>
              <a:t>3 – Construct viable arguments and critique the reasoning of </a:t>
            </a:r>
            <a:r>
              <a:rPr lang="en-US" sz="2800" dirty="0" smtClean="0">
                <a:solidFill>
                  <a:schemeClr val="tx1"/>
                </a:solidFill>
              </a:rPr>
              <a:t>others</a:t>
            </a:r>
          </a:p>
          <a:p>
            <a:pPr marL="457200" indent="-457200" algn="l">
              <a:buFont typeface="Arial" pitchFamily="34" charset="0"/>
              <a:buChar char="•"/>
            </a:pPr>
            <a:r>
              <a:rPr lang="en-US" sz="2800" dirty="0" smtClean="0">
                <a:solidFill>
                  <a:schemeClr val="tx1"/>
                </a:solidFill>
                <a:latin typeface="Arial Narrow" pitchFamily="34" charset="0"/>
              </a:rPr>
              <a:t>SMP 4 – Model with mathematics</a:t>
            </a:r>
          </a:p>
          <a:p>
            <a:pPr marL="457200" indent="-457200" algn="l">
              <a:buFont typeface="Arial" pitchFamily="34" charset="0"/>
              <a:buChar char="•"/>
            </a:pPr>
            <a:r>
              <a:rPr lang="en-US" sz="2800" dirty="0" smtClean="0">
                <a:solidFill>
                  <a:schemeClr val="tx1"/>
                </a:solidFill>
                <a:latin typeface="Arial Narrow" pitchFamily="34" charset="0"/>
              </a:rPr>
              <a:t>SMP 5 – Use appropriate tools strategically</a:t>
            </a:r>
          </a:p>
        </p:txBody>
      </p:sp>
      <p:pic>
        <p:nvPicPr>
          <p:cNvPr id="4" name="Picture 2" descr="C:\Users\Janet Wyche\AppData\Local\Temp\notesCB2CD5\CCGPS_LogoAPPLE2.jpg"/>
          <p:cNvPicPr>
            <a:picLocks noChangeAspect="1" noChangeArrowheads="1"/>
          </p:cNvPicPr>
          <p:nvPr/>
        </p:nvPicPr>
        <p:blipFill>
          <a:blip r:embed="rId3" cstate="print"/>
          <a:srcRect/>
          <a:stretch>
            <a:fillRect/>
          </a:stretch>
        </p:blipFill>
        <p:spPr bwMode="auto">
          <a:xfrm>
            <a:off x="7848600" y="5807075"/>
            <a:ext cx="1066800" cy="898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1447800" y="5181600"/>
            <a:ext cx="7162800" cy="1323439"/>
          </a:xfrm>
          <a:prstGeom prst="rect">
            <a:avLst/>
          </a:prstGeom>
          <a:noFill/>
        </p:spPr>
        <p:txBody>
          <a:bodyPr wrap="square" rtlCol="0">
            <a:spAutoFit/>
          </a:bodyPr>
          <a:lstStyle/>
          <a:p>
            <a:pPr marL="0" lvl="1" algn="ctr"/>
            <a:r>
              <a:rPr lang="en-US" sz="2000" b="1" dirty="0">
                <a:latin typeface="+mj-lt"/>
                <a:hlinkClick r:id="rId4"/>
              </a:rPr>
              <a:t>http://blog.mrmeyer.com</a:t>
            </a:r>
            <a:r>
              <a:rPr lang="en-US" sz="2000" b="1" dirty="0" smtClean="0">
                <a:latin typeface="+mj-lt"/>
                <a:hlinkClick r:id="rId4"/>
              </a:rPr>
              <a:t>/</a:t>
            </a:r>
            <a:endParaRPr lang="en-US" sz="2000" b="1" dirty="0" smtClean="0">
              <a:latin typeface="+mj-lt"/>
            </a:endParaRPr>
          </a:p>
          <a:p>
            <a:pPr marL="0" lvl="1" algn="ctr"/>
            <a:r>
              <a:rPr lang="en-US" sz="2000" b="1" dirty="0">
                <a:latin typeface="+mj-lt"/>
                <a:hlinkClick r:id="rId5"/>
              </a:rPr>
              <a:t>http://</a:t>
            </a:r>
            <a:r>
              <a:rPr lang="en-US" sz="2000" b="1" dirty="0" smtClean="0">
                <a:latin typeface="+mj-lt"/>
                <a:hlinkClick r:id="rId5"/>
              </a:rPr>
              <a:t>bit.ly/17QDmw9</a:t>
            </a:r>
            <a:r>
              <a:rPr lang="en-US" sz="2000" b="1" dirty="0" smtClean="0">
                <a:latin typeface="+mj-lt"/>
              </a:rPr>
              <a:t> </a:t>
            </a:r>
          </a:p>
          <a:p>
            <a:pPr marL="0" lvl="1" algn="ctr"/>
            <a:r>
              <a:rPr lang="en-US" sz="2000" b="1" u="sng" dirty="0">
                <a:latin typeface="+mj-lt"/>
                <a:hlinkClick r:id="rId6"/>
              </a:rPr>
              <a:t>http://www.schooltube.com/video/81f35b2779ef8d4727fd/</a:t>
            </a:r>
            <a:endParaRPr lang="en-US" sz="2000" b="1" dirty="0">
              <a:latin typeface="+mj-lt"/>
            </a:endParaRPr>
          </a:p>
          <a:p>
            <a:pPr algn="ctr"/>
            <a:r>
              <a:rPr lang="en-US" sz="2000" b="1" dirty="0" smtClean="0">
                <a:latin typeface="+mj-lt"/>
                <a:hlinkClick r:id="rId7"/>
              </a:rPr>
              <a:t>http</a:t>
            </a:r>
            <a:r>
              <a:rPr lang="en-US" sz="2000" b="1" dirty="0">
                <a:latin typeface="+mj-lt"/>
                <a:hlinkClick r:id="rId7"/>
              </a:rPr>
              <a:t>://</a:t>
            </a:r>
            <a:r>
              <a:rPr lang="en-US" sz="2000" b="1" dirty="0" smtClean="0">
                <a:latin typeface="+mj-lt"/>
                <a:hlinkClick r:id="rId7"/>
              </a:rPr>
              <a:t>www.youtube.com/watch?v=jRMVjHjYB6w</a:t>
            </a:r>
            <a:r>
              <a:rPr lang="en-US" sz="2000" b="1" dirty="0" smtClean="0">
                <a:latin typeface="+mj-lt"/>
              </a:rPr>
              <a:t> </a:t>
            </a:r>
            <a:endParaRPr lang="en-US" sz="2000" b="1" dirty="0">
              <a:latin typeface="+mj-lt"/>
            </a:endParaRPr>
          </a:p>
        </p:txBody>
      </p:sp>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86400" y="1219200"/>
            <a:ext cx="3396048" cy="3810000"/>
          </a:xfrm>
          <a:prstGeom prst="rect">
            <a:avLst/>
          </a:prstGeom>
          <a:scene3d>
            <a:camera prst="orthographicFront"/>
            <a:lightRig rig="threePt" dir="t"/>
          </a:scene3d>
          <a:sp3d>
            <a:bevelT w="165100" prst="coolSlant"/>
          </a:sp3d>
        </p:spPr>
      </p:pic>
    </p:spTree>
    <p:extLst>
      <p:ext uri="{BB962C8B-B14F-4D97-AF65-F5344CB8AC3E}">
        <p14:creationId xmlns:p14="http://schemas.microsoft.com/office/powerpoint/2010/main" val="997224926"/>
      </p:ext>
    </p:extLst>
  </p:cSld>
  <p:clrMapOvr>
    <a:masterClrMapping/>
  </p:clrMapOvr>
  <p:timing>
    <p:tnLst>
      <p:par>
        <p:cTn id="1" dur="indefinite" restart="never" nodeType="tmRoot"/>
      </p:par>
    </p:tnLst>
  </p:timing>
</p:sld>
</file>

<file path=ppt/theme/theme1.xml><?xml version="1.0" encoding="utf-8"?>
<a:theme xmlns:a="http://schemas.openxmlformats.org/drawingml/2006/main" name="~098012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9.13.11 Mathematics Curriculum Supervisors Update Webinar</Template>
  <TotalTime>9243</TotalTime>
  <Words>2427</Words>
  <Application>Microsoft Office PowerPoint</Application>
  <PresentationFormat>On-screen Show (4:3)</PresentationFormat>
  <Paragraphs>360</Paragraphs>
  <Slides>35</Slides>
  <Notes>35</Notes>
  <HiddenSlides>0</HiddenSlides>
  <MMClips>1</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~0980123</vt:lpstr>
      <vt:lpstr>CCGPS Mathematics Unit-by-Unit Grade Level Webinar Accelerated Analytic Geometry B/Advanced Algebra Unit 6: Polynomial Functions September 5, 2013</vt:lpstr>
      <vt:lpstr>CCGPS Mathematics Unit-by-Unit Grade Level Webinar Accelerated Analytic Geometry B/Advanced Algebra Unit 6: Polynomial Functions September 5, 2013</vt:lpstr>
      <vt:lpstr>Welcome!</vt:lpstr>
      <vt:lpstr>Wiki/Email Questions</vt:lpstr>
      <vt:lpstr>Activate your Brain </vt:lpstr>
      <vt:lpstr>Activate your Brain </vt:lpstr>
      <vt:lpstr>What’s the big idea?</vt:lpstr>
      <vt:lpstr>What’s the big idea?</vt:lpstr>
      <vt:lpstr>What’s the big idea?</vt:lpstr>
      <vt:lpstr>Resources</vt:lpstr>
      <vt:lpstr>Coherence and Focus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Examples &amp; Explanations</vt:lpstr>
      <vt:lpstr>Activate your Brain </vt:lpstr>
      <vt:lpstr>Activate your Brain </vt:lpstr>
      <vt:lpstr>Activate your Brain </vt:lpstr>
      <vt:lpstr>Activate your Brain </vt:lpstr>
      <vt:lpstr>Activate your Brain </vt:lpstr>
      <vt:lpstr>Activate your Brain </vt:lpstr>
      <vt:lpstr>Activate your Brain </vt:lpstr>
      <vt:lpstr>Activate your Brain </vt:lpstr>
      <vt:lpstr>Assessment – Released Items</vt:lpstr>
      <vt:lpstr>Resource List</vt:lpstr>
      <vt:lpstr>Resources</vt:lpstr>
      <vt:lpstr>Resources</vt:lpstr>
      <vt:lpstr>Feedback</vt:lpstr>
      <vt:lpstr>Thank You!  Please visit http://ccgpsmathematics9-10.wikispaces.com/  to share your feedback, ask questions, and share your ideas and resources! Please visit https://www.georgiastandards.org/Common-Core/Pages/Math.aspx to join the 9-12 Mathematics email listserve. Follow us on Twitter  @GaDOEMath</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dc:title>
  <dc:creator>James Pratt</dc:creator>
  <cp:lastModifiedBy>GaDOE</cp:lastModifiedBy>
  <cp:revision>882</cp:revision>
  <dcterms:created xsi:type="dcterms:W3CDTF">2012-04-02T19:02:51Z</dcterms:created>
  <dcterms:modified xsi:type="dcterms:W3CDTF">2013-09-05T02:34:17Z</dcterms:modified>
</cp:coreProperties>
</file>